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852" r:id="rId1"/>
    <p:sldMasterId id="2147483870" r:id="rId2"/>
    <p:sldMasterId id="2147483888" r:id="rId3"/>
    <p:sldMasterId id="2147483906" r:id="rId4"/>
    <p:sldMasterId id="2147483978" r:id="rId5"/>
  </p:sldMasterIdLst>
  <p:notesMasterIdLst>
    <p:notesMasterId r:id="rId31"/>
  </p:notesMasterIdLst>
  <p:sldIdLst>
    <p:sldId id="309" r:id="rId6"/>
    <p:sldId id="316" r:id="rId7"/>
    <p:sldId id="318" r:id="rId8"/>
    <p:sldId id="317" r:id="rId9"/>
    <p:sldId id="261" r:id="rId10"/>
    <p:sldId id="290" r:id="rId11"/>
    <p:sldId id="293" r:id="rId12"/>
    <p:sldId id="306" r:id="rId13"/>
    <p:sldId id="294" r:id="rId14"/>
    <p:sldId id="287" r:id="rId15"/>
    <p:sldId id="288" r:id="rId16"/>
    <p:sldId id="296" r:id="rId17"/>
    <p:sldId id="305" r:id="rId18"/>
    <p:sldId id="304" r:id="rId19"/>
    <p:sldId id="299" r:id="rId20"/>
    <p:sldId id="300" r:id="rId21"/>
    <p:sldId id="262" r:id="rId22"/>
    <p:sldId id="270" r:id="rId23"/>
    <p:sldId id="308" r:id="rId24"/>
    <p:sldId id="265" r:id="rId25"/>
    <p:sldId id="263" r:id="rId26"/>
    <p:sldId id="312" r:id="rId27"/>
    <p:sldId id="313" r:id="rId28"/>
    <p:sldId id="314" r:id="rId29"/>
    <p:sldId id="315" r:id="rId30"/>
  </p:sldIdLst>
  <p:sldSz cx="9144000" cy="6858000" type="screen4x3"/>
  <p:notesSz cx="6858000" cy="9144000"/>
  <p:embeddedFontLst>
    <p:embeddedFont>
      <p:font typeface="Calibri Light" panose="020F0302020204030204" pitchFamily="34" charset="0"/>
      <p:regular r:id="rId32"/>
      <p:italic r:id="rId33"/>
    </p:embeddedFont>
    <p:embeddedFont>
      <p:font typeface="Verdana" panose="020B0604030504040204" pitchFamily="34" charset="0"/>
      <p:regular r:id="rId34"/>
      <p:bold r:id="rId35"/>
      <p:italic r:id="rId36"/>
      <p:bold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Book Antiqua" panose="02040602050305030304" pitchFamily="18" charset="0"/>
      <p:regular r:id="rId42"/>
      <p:bold r:id="rId43"/>
      <p:italic r:id="rId44"/>
      <p:boldItalic r:id="rId45"/>
    </p:embeddedFont>
    <p:embeddedFont>
      <p:font typeface="Wingdings 2" panose="05020102010507070707" pitchFamily="18" charset="2"/>
      <p:regular r:id="rId46"/>
    </p:embeddedFont>
    <p:embeddedFont>
      <p:font typeface="Cambria Math" panose="02040503050406030204" pitchFamily="18" charset="0"/>
      <p:regular r:id="rId47"/>
    </p:embeddedFont>
    <p:embeddedFont>
      <p:font typeface="NikoshBAN" panose="02000000000000000000" pitchFamily="2" charset="0"/>
      <p:regular r:id="rId48"/>
    </p:embeddedFont>
    <p:embeddedFont>
      <p:font typeface="Garamond" panose="02020404030301010803" pitchFamily="18" charset="0"/>
      <p:regular r:id="rId49"/>
      <p:bold r:id="rId50"/>
      <p:italic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1ED5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1" autoAdjust="0"/>
    <p:restoredTop sz="94579" autoAdjust="0"/>
  </p:normalViewPr>
  <p:slideViewPr>
    <p:cSldViewPr>
      <p:cViewPr varScale="1">
        <p:scale>
          <a:sx n="71" d="100"/>
          <a:sy n="71" d="100"/>
        </p:scale>
        <p:origin x="1350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0" d="100"/>
        <a:sy n="90" d="100"/>
      </p:scale>
      <p:origin x="0" y="2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8.fntdata"/><Relationship Id="rId21" Type="http://schemas.openxmlformats.org/officeDocument/2006/relationships/slide" Target="slides/slide16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font" Target="fonts/font10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8" Type="http://schemas.openxmlformats.org/officeDocument/2006/relationships/slide" Target="slides/slide3.xml"/><Relationship Id="rId51" Type="http://schemas.openxmlformats.org/officeDocument/2006/relationships/font" Target="fonts/font20.fntdata"/><Relationship Id="rId3" Type="http://schemas.openxmlformats.org/officeDocument/2006/relationships/slideMaster" Target="slideMasters/slideMaster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246BB7-DB27-4C4F-8371-8F2892EA084F}" type="datetimeFigureOut">
              <a:rPr lang="en-US" smtClean="0"/>
              <a:pPr/>
              <a:t>12/3/2024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D0EAF0-51F3-4833-95A9-CAEC5304F54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4109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/>
              <a:t>Ending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13B743-76B1-42A1-A3FE-368769FCA7C6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064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D0EAF0-51F3-4833-95A9-CAEC5304F54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79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743ABA-E4BC-4053-B57D-D28B6E2CB4DE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9133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C54AF-4D94-4C60-9DEA-E3CE6D0DD51F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963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D0EAF0-51F3-4833-95A9-CAEC5304F54B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D0EAF0-51F3-4833-95A9-CAEC5304F54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4748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D0EAF0-51F3-4833-95A9-CAEC5304F54B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79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019300" y="3471863"/>
            <a:ext cx="511373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5"/>
            <a:ext cx="5308866" cy="1515533"/>
          </a:xfrm>
        </p:spPr>
        <p:txBody>
          <a:bodyPr anchor="b">
            <a:noAutofit/>
          </a:bodyPr>
          <a:lstStyle>
            <a:lvl1pPr algn="ctr">
              <a:defRPr sz="36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9"/>
            <a:ext cx="5308866" cy="1377651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044" y="5054600"/>
            <a:ext cx="673894" cy="279400"/>
          </a:xfrm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12/3/2024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669" y="5054600"/>
            <a:ext cx="4064794" cy="2794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519" y="5054600"/>
            <a:ext cx="413147" cy="279400"/>
          </a:xfrm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88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7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1" y="1032935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7" y="5382153"/>
            <a:ext cx="6798734" cy="493712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12/3/2024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918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8731" y="4140200"/>
            <a:ext cx="660558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7" y="906873"/>
            <a:ext cx="6798734" cy="3097860"/>
          </a:xfrm>
        </p:spPr>
        <p:txBody>
          <a:bodyPr>
            <a:normAutofit/>
          </a:bodyPr>
          <a:lstStyle>
            <a:lvl1pPr algn="ctr">
              <a:defRPr sz="2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12/3/2024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762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50106" y="904875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33097" y="2827339"/>
            <a:ext cx="4572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”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278732" y="4140200"/>
            <a:ext cx="659487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4" y="982132"/>
            <a:ext cx="6400250" cy="2370668"/>
          </a:xfrm>
        </p:spPr>
        <p:txBody>
          <a:bodyPr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800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35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2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12/3/2024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50605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70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2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9" y="4777381"/>
            <a:ext cx="6798730" cy="860400"/>
          </a:xfrm>
        </p:spPr>
        <p:txBody>
          <a:bodyPr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12/3/2024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4149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77492" y="896938"/>
            <a:ext cx="45839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49766" y="2608263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”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278732" y="3429000"/>
            <a:ext cx="659487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7" y="982132"/>
            <a:ext cx="6325168" cy="2243668"/>
          </a:xfrm>
        </p:spPr>
        <p:txBody>
          <a:bodyPr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9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529667"/>
            <a:ext cx="6798736" cy="1346200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12/3/2024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1473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278731" y="3429000"/>
            <a:ext cx="660558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3"/>
            <a:ext cx="6798734" cy="2294467"/>
          </a:xfrm>
        </p:spPr>
        <p:txBody>
          <a:bodyPr rtlCol="0">
            <a:normAutofit/>
          </a:bodyPr>
          <a:lstStyle>
            <a:lvl1pPr>
              <a:defRPr lang="en-US" sz="2400" b="0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176869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7" y="4470402"/>
            <a:ext cx="6798734" cy="1405467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12/3/2024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3986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8731" y="2354263"/>
            <a:ext cx="660558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6" y="2490137"/>
            <a:ext cx="6798736" cy="338573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12/3/2024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452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246019" y="906464"/>
            <a:ext cx="0" cy="4968875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5"/>
            <a:ext cx="1618930" cy="496899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8" y="906875"/>
            <a:ext cx="4915509" cy="496899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12/3/2024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37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019300" y="3471863"/>
            <a:ext cx="511373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5"/>
            <a:ext cx="5308866" cy="1515533"/>
          </a:xfrm>
        </p:spPr>
        <p:txBody>
          <a:bodyPr anchor="b">
            <a:noAutofit/>
          </a:bodyPr>
          <a:lstStyle>
            <a:lvl1pPr algn="ctr">
              <a:defRPr sz="36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9"/>
            <a:ext cx="5308866" cy="1377651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044" y="5054600"/>
            <a:ext cx="673894" cy="279400"/>
          </a:xfrm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42234422-6B86-40A0-9B22-935EFE6F45F9}" type="datetimeFigureOut">
              <a:rPr lang="en-US" smtClean="0"/>
              <a:pPr defTabSz="685800">
                <a:defRPr/>
              </a:pPr>
              <a:t>12/3/2024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669" y="5054600"/>
            <a:ext cx="4064794" cy="279400"/>
          </a:xfrm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519" y="5054600"/>
            <a:ext cx="413147" cy="279400"/>
          </a:xfrm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56834AAE-B294-43C6-B013-B978B7CBF96A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4853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8732" y="2354263"/>
            <a:ext cx="659487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4755EB6C-34FC-4D30-A110-72A79BAD77F4}" type="datetimeFigureOut">
              <a:rPr lang="en-US" smtClean="0"/>
              <a:pPr defTabSz="685800"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14142EAA-DC98-4F6D-8A9E-BE45D2E696CB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616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8732" y="2354263"/>
            <a:ext cx="659487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12/3/2024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16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8732" y="3598863"/>
            <a:ext cx="659487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3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61"/>
            <a:ext cx="6595534" cy="109001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033623BA-C2F9-4178-8AA2-F10714ED2C5D}" type="datetimeFigureOut">
              <a:rPr lang="en-US" smtClean="0"/>
              <a:pPr defTabSz="685800"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2BC91004-67BD-4C2E-A2BD-AFD8A2AEB9D1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4303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278732" y="2355850"/>
            <a:ext cx="659487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2ABE5CD6-DC52-432A-B16D-F39F307B4B1A}" type="datetimeFigureOut">
              <a:rPr lang="en-US" smtClean="0"/>
              <a:pPr defTabSz="685800">
                <a:defRPr/>
              </a:pPr>
              <a:t>12/3/2024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D8080FDE-D121-4D5E-99F8-CA82903E7F82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598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732" y="2354263"/>
            <a:ext cx="659487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F22B4C42-7F2E-47CA-934B-0229718339AE}" type="datetimeFigureOut">
              <a:rPr lang="en-US" smtClean="0"/>
              <a:pPr defTabSz="685800">
                <a:defRPr/>
              </a:pPr>
              <a:t>12/3/2024</a:t>
            </a:fld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19E41C12-D60F-48DC-9130-0CD5D0008144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923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278732" y="2354263"/>
            <a:ext cx="659487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9"/>
            <a:ext cx="6798735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D592EB58-5166-456D-93C6-4A74422AEBB7}" type="datetimeFigureOut">
              <a:rPr lang="en-US" smtClean="0"/>
              <a:pPr defTabSz="685800"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64F771C8-0AD3-4C98-9155-73114972A504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7814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B5C607BD-743E-4BC4-B83D-AD5B5EB5F11B}" type="datetimeFigureOut">
              <a:rPr lang="en-US" smtClean="0"/>
              <a:pPr defTabSz="685800">
                <a:defRPr/>
              </a:pPr>
              <a:t>12/3/2024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B4C556F6-83F5-42E8-B4DA-2EA60078F721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087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278731" y="2913063"/>
            <a:ext cx="23336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3" y="982134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65BC23C2-2108-47F3-9041-40DABA9DAD2F}" type="datetimeFigureOut">
              <a:rPr lang="en-US" smtClean="0"/>
              <a:pPr defTabSz="685800">
                <a:defRPr/>
              </a:pPr>
              <a:t>12/3/2024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FFE71AAE-EDBD-4C22-9B17-3C1567475278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67498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70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3255432"/>
            <a:ext cx="363220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5FB893C4-F679-415C-AE32-B9B22099AC8A}" type="datetimeFigureOut">
              <a:rPr lang="en-US" smtClean="0"/>
              <a:pPr defTabSz="685800"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82938A01-5C3E-4A4F-9B05-871054C37E51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3216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7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1" y="1032935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7" y="5382153"/>
            <a:ext cx="6798734" cy="493712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58938B92-E1A4-45AC-9B1A-C3B8E4396815}" type="datetimeFigureOut">
              <a:rPr lang="en-US" smtClean="0"/>
              <a:pPr defTabSz="685800"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7B766E4A-FDC0-4F17-BADB-3C00A13A1541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0752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8731" y="4140200"/>
            <a:ext cx="660558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7" y="906873"/>
            <a:ext cx="6798734" cy="3097860"/>
          </a:xfrm>
        </p:spPr>
        <p:txBody>
          <a:bodyPr>
            <a:normAutofit/>
          </a:bodyPr>
          <a:lstStyle>
            <a:lvl1pPr algn="ctr">
              <a:defRPr sz="2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E2DEDA09-6741-4058-AAA0-FF75C294B654}" type="datetimeFigureOut">
              <a:rPr lang="en-US" smtClean="0"/>
              <a:pPr defTabSz="685800"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6C1AC2BA-3AF9-4C2B-841E-904CF0B1DB7C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7661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50106" y="904875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33097" y="2827339"/>
            <a:ext cx="4572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”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278732" y="4140200"/>
            <a:ext cx="659487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4" y="982132"/>
            <a:ext cx="6400250" cy="2370668"/>
          </a:xfrm>
        </p:spPr>
        <p:txBody>
          <a:bodyPr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800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35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2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FB141D08-860A-4897-B251-59E7448B7590}" type="datetimeFigureOut">
              <a:rPr lang="en-US" smtClean="0"/>
              <a:pPr defTabSz="685800">
                <a:defRPr/>
              </a:pPr>
              <a:t>12/3/2024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D51E66DE-8F23-4EBE-BE90-5EB32ED35BCA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166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8732" y="3598863"/>
            <a:ext cx="659487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3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61"/>
            <a:ext cx="6595534" cy="109001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12/3/2024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265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70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2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9" y="4777381"/>
            <a:ext cx="6798730" cy="860400"/>
          </a:xfrm>
        </p:spPr>
        <p:txBody>
          <a:bodyPr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1E0D37BA-09BA-45AA-BE12-4FEAAC817CBC}" type="datetimeFigureOut">
              <a:rPr lang="en-US" smtClean="0"/>
              <a:pPr defTabSz="685800"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76219B60-9B41-4805-B95C-0940D3C932A9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7144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77492" y="896938"/>
            <a:ext cx="45839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49766" y="2608263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”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278732" y="3429000"/>
            <a:ext cx="659487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7" y="982132"/>
            <a:ext cx="6325168" cy="2243668"/>
          </a:xfrm>
        </p:spPr>
        <p:txBody>
          <a:bodyPr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9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529667"/>
            <a:ext cx="6798736" cy="1346200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1C32D5D3-6F66-490C-9BFE-FBD4D0794B66}" type="datetimeFigureOut">
              <a:rPr lang="en-US" smtClean="0"/>
              <a:pPr defTabSz="685800">
                <a:defRPr/>
              </a:pPr>
              <a:t>12/3/2024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C9AABC0B-A0DB-44D0-A54C-5418616D764F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80462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278731" y="3429000"/>
            <a:ext cx="660558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3"/>
            <a:ext cx="6798734" cy="2294467"/>
          </a:xfrm>
        </p:spPr>
        <p:txBody>
          <a:bodyPr rtlCol="0">
            <a:normAutofit/>
          </a:bodyPr>
          <a:lstStyle>
            <a:lvl1pPr>
              <a:defRPr lang="en-US" sz="2400" b="0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176869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7" y="4470402"/>
            <a:ext cx="6798734" cy="1405467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A3AE44BA-E070-4324-BE18-4A45199D9B82}" type="datetimeFigureOut">
              <a:rPr lang="en-US" smtClean="0"/>
              <a:pPr defTabSz="685800">
                <a:defRPr/>
              </a:pPr>
              <a:t>12/3/2024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DE233C67-1F50-4D14-B945-980ADCF01154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1169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8731" y="2354263"/>
            <a:ext cx="660558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6" y="2490137"/>
            <a:ext cx="6798736" cy="338573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EA799092-18D3-42A1-AC42-3EBD259A5529}" type="datetimeFigureOut">
              <a:rPr lang="en-US" smtClean="0"/>
              <a:pPr defTabSz="685800"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60F1A89F-7384-43DC-ACC5-F06D6DB2AD68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0812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246019" y="906464"/>
            <a:ext cx="0" cy="4968875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5"/>
            <a:ext cx="1618930" cy="496899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8" y="906875"/>
            <a:ext cx="4915509" cy="496899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84D422D8-7023-4A57-92E2-CDC59D27D95C}" type="datetimeFigureOut">
              <a:rPr lang="en-US" smtClean="0"/>
              <a:pPr defTabSz="685800"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95B3C25C-A4DE-4108-9537-BF4B5A26F1D4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3012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019300" y="3471863"/>
            <a:ext cx="511373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5"/>
            <a:ext cx="5308866" cy="1515533"/>
          </a:xfrm>
        </p:spPr>
        <p:txBody>
          <a:bodyPr anchor="b">
            <a:noAutofit/>
          </a:bodyPr>
          <a:lstStyle>
            <a:lvl1pPr algn="ctr">
              <a:defRPr sz="36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9"/>
            <a:ext cx="5308866" cy="1377651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044" y="5054600"/>
            <a:ext cx="673894" cy="279400"/>
          </a:xfrm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12/3/2024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669" y="5054600"/>
            <a:ext cx="4064794" cy="2794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519" y="5054600"/>
            <a:ext cx="413147" cy="279400"/>
          </a:xfrm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07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8732" y="2354263"/>
            <a:ext cx="659487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12/3/2024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8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8732" y="3598863"/>
            <a:ext cx="659487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3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61"/>
            <a:ext cx="6595534" cy="109001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12/3/2024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65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278732" y="2355850"/>
            <a:ext cx="659487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12/3/2024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36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732" y="2354263"/>
            <a:ext cx="659487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12/3/2024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95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278732" y="2355850"/>
            <a:ext cx="659487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12/3/2024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64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278732" y="2354263"/>
            <a:ext cx="659487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9"/>
            <a:ext cx="6798735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12/3/2024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021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12/3/2024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50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278731" y="2913063"/>
            <a:ext cx="23336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3" y="982134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12/3/2024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388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70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3255432"/>
            <a:ext cx="363220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12/3/2024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41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7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1" y="1032935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7" y="5382153"/>
            <a:ext cx="6798734" cy="493712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12/3/2024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08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8731" y="4140200"/>
            <a:ext cx="660558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7" y="906873"/>
            <a:ext cx="6798734" cy="3097860"/>
          </a:xfrm>
        </p:spPr>
        <p:txBody>
          <a:bodyPr>
            <a:normAutofit/>
          </a:bodyPr>
          <a:lstStyle>
            <a:lvl1pPr algn="ctr">
              <a:defRPr sz="2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12/3/2024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267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50106" y="904875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33097" y="2827339"/>
            <a:ext cx="4572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”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278732" y="4140200"/>
            <a:ext cx="659487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4" y="982132"/>
            <a:ext cx="6400250" cy="2370668"/>
          </a:xfrm>
        </p:spPr>
        <p:txBody>
          <a:bodyPr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800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35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2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12/3/2024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580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70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2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9" y="4777381"/>
            <a:ext cx="6798730" cy="860400"/>
          </a:xfrm>
        </p:spPr>
        <p:txBody>
          <a:bodyPr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12/3/2024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124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77492" y="896938"/>
            <a:ext cx="45839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49766" y="2608263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”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278732" y="3429000"/>
            <a:ext cx="659487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7" y="982132"/>
            <a:ext cx="6325168" cy="2243668"/>
          </a:xfrm>
        </p:spPr>
        <p:txBody>
          <a:bodyPr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9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529667"/>
            <a:ext cx="6798736" cy="1346200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12/3/2024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7359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278731" y="3429000"/>
            <a:ext cx="660558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3"/>
            <a:ext cx="6798734" cy="2294467"/>
          </a:xfrm>
        </p:spPr>
        <p:txBody>
          <a:bodyPr rtlCol="0">
            <a:normAutofit/>
          </a:bodyPr>
          <a:lstStyle>
            <a:lvl1pPr>
              <a:defRPr lang="en-US" sz="2400" b="0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176869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7" y="4470402"/>
            <a:ext cx="6798734" cy="1405467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12/3/2024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233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732" y="2354263"/>
            <a:ext cx="659487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12/3/2024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131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8731" y="2354263"/>
            <a:ext cx="660558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6" y="2490137"/>
            <a:ext cx="6798736" cy="338573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12/3/2024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75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246019" y="906464"/>
            <a:ext cx="0" cy="4968875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5"/>
            <a:ext cx="1618930" cy="496899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8" y="906875"/>
            <a:ext cx="4915509" cy="496899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12/3/2024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167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2019300" y="3471863"/>
            <a:ext cx="511373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5"/>
            <a:ext cx="5308866" cy="1515533"/>
          </a:xfrm>
        </p:spPr>
        <p:txBody>
          <a:bodyPr anchor="b">
            <a:noAutofit/>
          </a:bodyPr>
          <a:lstStyle>
            <a:lvl1pPr algn="ctr">
              <a:defRPr sz="36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9"/>
            <a:ext cx="5308866" cy="1377651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044" y="5054600"/>
            <a:ext cx="673894" cy="279400"/>
          </a:xfrm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42234422-6B86-40A0-9B22-935EFE6F45F9}" type="datetimeFigureOut">
              <a:rPr lang="en-US" smtClean="0"/>
              <a:pPr defTabSz="685800">
                <a:defRPr/>
              </a:pPr>
              <a:t>12/3/2024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669" y="5054600"/>
            <a:ext cx="4064794" cy="279400"/>
          </a:xfrm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519" y="5054600"/>
            <a:ext cx="413147" cy="279400"/>
          </a:xfrm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56834AAE-B294-43C6-B013-B978B7CBF96A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54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8732" y="2354263"/>
            <a:ext cx="659487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4755EB6C-34FC-4D30-A110-72A79BAD77F4}" type="datetimeFigureOut">
              <a:rPr lang="en-US" smtClean="0"/>
              <a:pPr defTabSz="685800"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14142EAA-DC98-4F6D-8A9E-BE45D2E696CB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90263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8732" y="3598863"/>
            <a:ext cx="659487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3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61"/>
            <a:ext cx="6595534" cy="1090015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033623BA-C2F9-4178-8AA2-F10714ED2C5D}" type="datetimeFigureOut">
              <a:rPr lang="en-US" smtClean="0"/>
              <a:pPr defTabSz="685800"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2BC91004-67BD-4C2E-A2BD-AFD8A2AEB9D1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5922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278732" y="2355850"/>
            <a:ext cx="659487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2ABE5CD6-DC52-432A-B16D-F39F307B4B1A}" type="datetimeFigureOut">
              <a:rPr lang="en-US" smtClean="0"/>
              <a:pPr defTabSz="685800">
                <a:defRPr/>
              </a:pPr>
              <a:t>12/3/2024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D8080FDE-D121-4D5E-99F8-CA82903E7F82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7338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732" y="2354263"/>
            <a:ext cx="659487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F22B4C42-7F2E-47CA-934B-0229718339AE}" type="datetimeFigureOut">
              <a:rPr lang="en-US" smtClean="0"/>
              <a:pPr defTabSz="685800">
                <a:defRPr/>
              </a:pPr>
              <a:t>12/3/2024</a:t>
            </a:fld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19E41C12-D60F-48DC-9130-0CD5D0008144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33535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278732" y="2354263"/>
            <a:ext cx="659487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9"/>
            <a:ext cx="6798735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D592EB58-5166-456D-93C6-4A74422AEBB7}" type="datetimeFigureOut">
              <a:rPr lang="en-US" smtClean="0"/>
              <a:pPr defTabSz="685800"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64F771C8-0AD3-4C98-9155-73114972A504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9671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B5C607BD-743E-4BC4-B83D-AD5B5EB5F11B}" type="datetimeFigureOut">
              <a:rPr lang="en-US" smtClean="0"/>
              <a:pPr defTabSz="685800">
                <a:defRPr/>
              </a:pPr>
              <a:t>12/3/2024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B4C556F6-83F5-42E8-B4DA-2EA60078F721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4216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278731" y="2913063"/>
            <a:ext cx="23336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3" y="982134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65BC23C2-2108-47F3-9041-40DABA9DAD2F}" type="datetimeFigureOut">
              <a:rPr lang="en-US" smtClean="0"/>
              <a:pPr defTabSz="685800">
                <a:defRPr/>
              </a:pPr>
              <a:t>12/3/2024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FFE71AAE-EDBD-4C22-9B17-3C1567475278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4735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1278732" y="2354263"/>
            <a:ext cx="659487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15339"/>
            <a:ext cx="6798735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12/3/2024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45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70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3255432"/>
            <a:ext cx="363220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5FB893C4-F679-415C-AE32-B9B22099AC8A}" type="datetimeFigureOut">
              <a:rPr lang="en-US" smtClean="0"/>
              <a:pPr defTabSz="685800"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82938A01-5C3E-4A4F-9B05-871054C37E51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5623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7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1" y="1032935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7" y="5382153"/>
            <a:ext cx="6798734" cy="493712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58938B92-E1A4-45AC-9B1A-C3B8E4396815}" type="datetimeFigureOut">
              <a:rPr lang="en-US" smtClean="0"/>
              <a:pPr defTabSz="685800"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7B766E4A-FDC0-4F17-BADB-3C00A13A1541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7720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8731" y="4140200"/>
            <a:ext cx="660558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7" y="906873"/>
            <a:ext cx="6798734" cy="3097860"/>
          </a:xfrm>
        </p:spPr>
        <p:txBody>
          <a:bodyPr>
            <a:normAutofit/>
          </a:bodyPr>
          <a:lstStyle>
            <a:lvl1pPr algn="ctr">
              <a:defRPr sz="2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E2DEDA09-6741-4058-AAA0-FF75C294B654}" type="datetimeFigureOut">
              <a:rPr lang="en-US" smtClean="0"/>
              <a:pPr defTabSz="685800"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6C1AC2BA-3AF9-4C2B-841E-904CF0B1DB7C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626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50106" y="904875"/>
            <a:ext cx="4572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33097" y="2827339"/>
            <a:ext cx="4572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5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”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278732" y="4140200"/>
            <a:ext cx="659487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4" y="982132"/>
            <a:ext cx="6400250" cy="2370668"/>
          </a:xfrm>
        </p:spPr>
        <p:txBody>
          <a:bodyPr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800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350"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2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FB141D08-860A-4897-B251-59E7448B7590}" type="datetimeFigureOut">
              <a:rPr lang="en-US" smtClean="0"/>
              <a:pPr defTabSz="685800">
                <a:defRPr/>
              </a:pPr>
              <a:t>12/3/2024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D51E66DE-8F23-4EBE-BE90-5EB32ED35BCA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7717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70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2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9" y="4777381"/>
            <a:ext cx="6798730" cy="860400"/>
          </a:xfrm>
        </p:spPr>
        <p:txBody>
          <a:bodyPr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1E0D37BA-09BA-45AA-BE12-4FEAAC817CBC}" type="datetimeFigureOut">
              <a:rPr lang="en-US" smtClean="0"/>
              <a:pPr defTabSz="685800"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76219B60-9B41-4805-B95C-0940D3C932A9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17382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77492" y="896938"/>
            <a:ext cx="45839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7649766" y="2608263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”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278732" y="3429000"/>
            <a:ext cx="6594872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7" y="982132"/>
            <a:ext cx="6325168" cy="2243668"/>
          </a:xfrm>
        </p:spPr>
        <p:txBody>
          <a:bodyPr>
            <a:normAutofit/>
          </a:bodyPr>
          <a:lstStyle>
            <a:lvl1pPr algn="ctr">
              <a:defRPr sz="24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9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529667"/>
            <a:ext cx="6798736" cy="1346200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1C32D5D3-6F66-490C-9BFE-FBD4D0794B66}" type="datetimeFigureOut">
              <a:rPr lang="en-US" smtClean="0"/>
              <a:pPr defTabSz="685800">
                <a:defRPr/>
              </a:pPr>
              <a:t>12/3/2024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C9AABC0B-A0DB-44D0-A54C-5418616D764F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73258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278731" y="3429000"/>
            <a:ext cx="660558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3"/>
            <a:ext cx="6798734" cy="2294467"/>
          </a:xfrm>
        </p:spPr>
        <p:txBody>
          <a:bodyPr rtlCol="0">
            <a:normAutofit/>
          </a:bodyPr>
          <a:lstStyle>
            <a:lvl1pPr>
              <a:defRPr lang="en-US" sz="2400" b="0" dirty="0"/>
            </a:lvl1pPr>
          </a:lstStyle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176869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7" y="4470402"/>
            <a:ext cx="6798734" cy="1405467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tx1"/>
                </a:solidFill>
              </a:defRPr>
            </a:lvl1pPr>
            <a:lvl2pPr marL="3429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A3AE44BA-E070-4324-BE18-4A45199D9B82}" type="datetimeFigureOut">
              <a:rPr lang="en-US" smtClean="0"/>
              <a:pPr defTabSz="685800">
                <a:defRPr/>
              </a:pPr>
              <a:t>12/3/2024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DE233C67-1F50-4D14-B945-980ADCF01154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9939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1278731" y="2354263"/>
            <a:ext cx="660558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6" y="2490137"/>
            <a:ext cx="6798736" cy="338573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EA799092-18D3-42A1-AC42-3EBD259A5529}" type="datetimeFigureOut">
              <a:rPr lang="en-US" smtClean="0"/>
              <a:pPr defTabSz="685800"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60F1A89F-7384-43DC-ACC5-F06D6DB2AD68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98535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246019" y="906464"/>
            <a:ext cx="0" cy="4968875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5"/>
            <a:ext cx="1618930" cy="496899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8" y="906875"/>
            <a:ext cx="4915509" cy="496899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84D422D8-7023-4A57-92E2-CDC59D27D95C}" type="datetimeFigureOut">
              <a:rPr lang="en-US" smtClean="0"/>
              <a:pPr defTabSz="685800">
                <a:defRPr/>
              </a:pPr>
              <a:t>12/3/2024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95B3C25C-A4DE-4108-9537-BF4B5A26F1D4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24044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12/3/2024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432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12/3/2024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63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12/3/2024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88765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12/3/2024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31494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12/3/2024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09635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12/3/2024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6959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12/3/2024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47977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12/3/2024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457906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12/3/2024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018041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12/3/2024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37826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12/3/2024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64427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12/3/2024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086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1278731" y="2913063"/>
            <a:ext cx="2333625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3" y="982134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12/3/2024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03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1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070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3255432"/>
            <a:ext cx="363220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12/3/2024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50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 descr="SD-PanelContent-GrommetsCombined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itle Placeholder 1"/>
          <p:cNvSpPr>
            <a:spLocks noGrp="1"/>
          </p:cNvSpPr>
          <p:nvPr>
            <p:ph type="title"/>
          </p:nvPr>
        </p:nvSpPr>
        <p:spPr bwMode="auto">
          <a:xfrm>
            <a:off x="1176338" y="915989"/>
            <a:ext cx="6799660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48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76338" y="2490789"/>
            <a:ext cx="6799660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747" y="5961063"/>
            <a:ext cx="114776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750" b="0" i="0">
                <a:solidFill>
                  <a:prstClr val="black"/>
                </a:solidFill>
                <a:effectLst/>
                <a:latin typeface="+mn-lt"/>
                <a:cs typeface="+mn-cs"/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12/3/2024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338" y="5961063"/>
            <a:ext cx="51054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50" b="0" i="0">
                <a:solidFill>
                  <a:prstClr val="black"/>
                </a:solidFill>
                <a:effectLst/>
                <a:latin typeface="+mn-lt"/>
                <a:cs typeface="+mn-cs"/>
              </a:defRPr>
            </a:lvl1pPr>
          </a:lstStyle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79519" y="5961063"/>
            <a:ext cx="396479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750" b="0" i="0">
                <a:solidFill>
                  <a:prstClr val="black"/>
                </a:solidFill>
                <a:effectLst/>
                <a:latin typeface="+mn-lt"/>
                <a:cs typeface="+mn-cs"/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20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  <p:sldLayoutId id="2147483866" r:id="rId14"/>
    <p:sldLayoutId id="2147483867" r:id="rId15"/>
    <p:sldLayoutId id="2147483868" r:id="rId16"/>
    <p:sldLayoutId id="2147483869" r:id="rId17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342900" rtl="0" eaLnBrk="1" fontAlgn="base" hangingPunct="1">
        <a:spcBef>
          <a:spcPct val="0"/>
        </a:spcBef>
        <a:spcAft>
          <a:spcPct val="0"/>
        </a:spcAft>
        <a:defRPr sz="3000" kern="1200">
          <a:ln w="3175" cmpd="sng">
            <a:noFill/>
          </a:ln>
          <a:solidFill>
            <a:srgbClr val="262626"/>
          </a:solidFill>
          <a:latin typeface="+mj-lt"/>
          <a:ea typeface="+mj-ea"/>
          <a:cs typeface="+mj-cs"/>
        </a:defRPr>
      </a:lvl1pPr>
      <a:lvl2pPr algn="ctr" defTabSz="342900" rtl="0" eaLnBrk="1" fontAlgn="base" hangingPunct="1">
        <a:spcBef>
          <a:spcPct val="0"/>
        </a:spcBef>
        <a:spcAft>
          <a:spcPct val="0"/>
        </a:spcAft>
        <a:defRPr sz="3000">
          <a:solidFill>
            <a:srgbClr val="262626"/>
          </a:solidFill>
          <a:latin typeface="Garamond" panose="02020404030301010803" pitchFamily="18" charset="0"/>
        </a:defRPr>
      </a:lvl2pPr>
      <a:lvl3pPr algn="ctr" defTabSz="342900" rtl="0" eaLnBrk="1" fontAlgn="base" hangingPunct="1">
        <a:spcBef>
          <a:spcPct val="0"/>
        </a:spcBef>
        <a:spcAft>
          <a:spcPct val="0"/>
        </a:spcAft>
        <a:defRPr sz="3000">
          <a:solidFill>
            <a:srgbClr val="262626"/>
          </a:solidFill>
          <a:latin typeface="Garamond" panose="02020404030301010803" pitchFamily="18" charset="0"/>
        </a:defRPr>
      </a:lvl3pPr>
      <a:lvl4pPr algn="ctr" defTabSz="342900" rtl="0" eaLnBrk="1" fontAlgn="base" hangingPunct="1">
        <a:spcBef>
          <a:spcPct val="0"/>
        </a:spcBef>
        <a:spcAft>
          <a:spcPct val="0"/>
        </a:spcAft>
        <a:defRPr sz="3000">
          <a:solidFill>
            <a:srgbClr val="262626"/>
          </a:solidFill>
          <a:latin typeface="Garamond" panose="02020404030301010803" pitchFamily="18" charset="0"/>
        </a:defRPr>
      </a:lvl4pPr>
      <a:lvl5pPr algn="ctr" defTabSz="342900" rtl="0" eaLnBrk="1" fontAlgn="base" hangingPunct="1">
        <a:spcBef>
          <a:spcPct val="0"/>
        </a:spcBef>
        <a:spcAft>
          <a:spcPct val="0"/>
        </a:spcAft>
        <a:defRPr sz="3000">
          <a:solidFill>
            <a:srgbClr val="262626"/>
          </a:solidFill>
          <a:latin typeface="Garamond" panose="02020404030301010803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fontAlgn="base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800" kern="1200">
          <a:solidFill>
            <a:srgbClr val="262626"/>
          </a:solidFill>
          <a:latin typeface="+mn-lt"/>
          <a:ea typeface="+mn-ea"/>
          <a:cs typeface="+mn-cs"/>
        </a:defRPr>
      </a:lvl1pPr>
      <a:lvl2pPr marL="557213" indent="-214313" algn="l" defTabSz="342900" rtl="0" eaLnBrk="1" fontAlgn="base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500" kern="1200">
          <a:solidFill>
            <a:srgbClr val="262626"/>
          </a:solidFill>
          <a:latin typeface="+mn-lt"/>
          <a:ea typeface="+mn-ea"/>
          <a:cs typeface="+mn-cs"/>
        </a:defRPr>
      </a:lvl2pPr>
      <a:lvl3pPr marL="900113" indent="-214313" algn="l" defTabSz="342900" rtl="0" eaLnBrk="1" fontAlgn="base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3pPr>
      <a:lvl4pPr marL="1157288" indent="-128588" algn="l" defTabSz="342900" rtl="0" eaLnBrk="1" fontAlgn="base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200" kern="1200">
          <a:solidFill>
            <a:srgbClr val="262626"/>
          </a:solidFill>
          <a:latin typeface="+mn-lt"/>
          <a:ea typeface="+mn-ea"/>
          <a:cs typeface="+mn-cs"/>
        </a:defRPr>
      </a:lvl4pPr>
      <a:lvl5pPr marL="1500188" indent="-128588" algn="l" defTabSz="342900" rtl="0" eaLnBrk="1" fontAlgn="base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050" kern="1200">
          <a:solidFill>
            <a:srgbClr val="262626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 descr="SD-PanelContent-GrommetsCombined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itle Placeholder 1"/>
          <p:cNvSpPr>
            <a:spLocks noGrp="1"/>
          </p:cNvSpPr>
          <p:nvPr>
            <p:ph type="title"/>
          </p:nvPr>
        </p:nvSpPr>
        <p:spPr bwMode="auto">
          <a:xfrm>
            <a:off x="1176338" y="915989"/>
            <a:ext cx="6799660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48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76338" y="2490789"/>
            <a:ext cx="6799660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747" y="5961063"/>
            <a:ext cx="114776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750" b="0" i="0">
                <a:solidFill>
                  <a:prstClr val="black"/>
                </a:solidFill>
                <a:effectLst/>
                <a:latin typeface="+mn-lt"/>
                <a:cs typeface="+mn-cs"/>
              </a:defRPr>
            </a:lvl1pPr>
          </a:lstStyle>
          <a:p>
            <a:pPr defTabSz="685800">
              <a:defRPr/>
            </a:pPr>
            <a:fld id="{15DE8412-4063-45E0-A88D-17303EE25140}" type="datetimeFigureOut">
              <a:rPr lang="en-US" smtClean="0"/>
              <a:pPr defTabSz="685800"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338" y="5961063"/>
            <a:ext cx="51054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50" b="0" i="0">
                <a:solidFill>
                  <a:prstClr val="black"/>
                </a:solidFill>
                <a:effectLst/>
                <a:latin typeface="+mn-lt"/>
                <a:cs typeface="+mn-cs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79519" y="5961063"/>
            <a:ext cx="396479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750" b="0" i="0">
                <a:solidFill>
                  <a:prstClr val="black"/>
                </a:solidFill>
                <a:effectLst/>
                <a:latin typeface="+mn-lt"/>
                <a:cs typeface="+mn-cs"/>
              </a:defRPr>
            </a:lvl1pPr>
          </a:lstStyle>
          <a:p>
            <a:pPr defTabSz="685800">
              <a:defRPr/>
            </a:pPr>
            <a:fld id="{8A684055-8769-4AF1-9A52-4D9AD9776EDA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521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  <p:sldLayoutId id="2147483882" r:id="rId12"/>
    <p:sldLayoutId id="2147483883" r:id="rId13"/>
    <p:sldLayoutId id="2147483884" r:id="rId14"/>
    <p:sldLayoutId id="2147483885" r:id="rId15"/>
    <p:sldLayoutId id="2147483886" r:id="rId16"/>
    <p:sldLayoutId id="2147483887" r:id="rId17"/>
  </p:sldLayoutIdLst>
  <p:txStyles>
    <p:titleStyle>
      <a:lvl1pPr algn="ctr" defTabSz="342900" rtl="0" eaLnBrk="1" fontAlgn="base" hangingPunct="1">
        <a:spcBef>
          <a:spcPct val="0"/>
        </a:spcBef>
        <a:spcAft>
          <a:spcPct val="0"/>
        </a:spcAft>
        <a:defRPr sz="3000" kern="1200">
          <a:ln w="3175" cmpd="sng">
            <a:noFill/>
          </a:ln>
          <a:solidFill>
            <a:srgbClr val="262626"/>
          </a:solidFill>
          <a:latin typeface="+mj-lt"/>
          <a:ea typeface="+mj-ea"/>
          <a:cs typeface="+mj-cs"/>
        </a:defRPr>
      </a:lvl1pPr>
      <a:lvl2pPr algn="ctr" defTabSz="342900" rtl="0" eaLnBrk="1" fontAlgn="base" hangingPunct="1">
        <a:spcBef>
          <a:spcPct val="0"/>
        </a:spcBef>
        <a:spcAft>
          <a:spcPct val="0"/>
        </a:spcAft>
        <a:defRPr sz="3000">
          <a:solidFill>
            <a:srgbClr val="262626"/>
          </a:solidFill>
          <a:latin typeface="Garamond" panose="02020404030301010803" pitchFamily="18" charset="0"/>
        </a:defRPr>
      </a:lvl2pPr>
      <a:lvl3pPr algn="ctr" defTabSz="342900" rtl="0" eaLnBrk="1" fontAlgn="base" hangingPunct="1">
        <a:spcBef>
          <a:spcPct val="0"/>
        </a:spcBef>
        <a:spcAft>
          <a:spcPct val="0"/>
        </a:spcAft>
        <a:defRPr sz="3000">
          <a:solidFill>
            <a:srgbClr val="262626"/>
          </a:solidFill>
          <a:latin typeface="Garamond" panose="02020404030301010803" pitchFamily="18" charset="0"/>
        </a:defRPr>
      </a:lvl3pPr>
      <a:lvl4pPr algn="ctr" defTabSz="342900" rtl="0" eaLnBrk="1" fontAlgn="base" hangingPunct="1">
        <a:spcBef>
          <a:spcPct val="0"/>
        </a:spcBef>
        <a:spcAft>
          <a:spcPct val="0"/>
        </a:spcAft>
        <a:defRPr sz="3000">
          <a:solidFill>
            <a:srgbClr val="262626"/>
          </a:solidFill>
          <a:latin typeface="Garamond" panose="02020404030301010803" pitchFamily="18" charset="0"/>
        </a:defRPr>
      </a:lvl4pPr>
      <a:lvl5pPr algn="ctr" defTabSz="342900" rtl="0" eaLnBrk="1" fontAlgn="base" hangingPunct="1">
        <a:spcBef>
          <a:spcPct val="0"/>
        </a:spcBef>
        <a:spcAft>
          <a:spcPct val="0"/>
        </a:spcAft>
        <a:defRPr sz="3000">
          <a:solidFill>
            <a:srgbClr val="262626"/>
          </a:solidFill>
          <a:latin typeface="Garamond" panose="02020404030301010803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fontAlgn="base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800" kern="1200">
          <a:solidFill>
            <a:srgbClr val="262626"/>
          </a:solidFill>
          <a:latin typeface="+mn-lt"/>
          <a:ea typeface="+mn-ea"/>
          <a:cs typeface="+mn-cs"/>
        </a:defRPr>
      </a:lvl1pPr>
      <a:lvl2pPr marL="557213" indent="-214313" algn="l" defTabSz="342900" rtl="0" eaLnBrk="1" fontAlgn="base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500" kern="1200">
          <a:solidFill>
            <a:srgbClr val="262626"/>
          </a:solidFill>
          <a:latin typeface="+mn-lt"/>
          <a:ea typeface="+mn-ea"/>
          <a:cs typeface="+mn-cs"/>
        </a:defRPr>
      </a:lvl2pPr>
      <a:lvl3pPr marL="900113" indent="-214313" algn="l" defTabSz="342900" rtl="0" eaLnBrk="1" fontAlgn="base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3pPr>
      <a:lvl4pPr marL="1157288" indent="-128588" algn="l" defTabSz="342900" rtl="0" eaLnBrk="1" fontAlgn="base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200" kern="1200">
          <a:solidFill>
            <a:srgbClr val="262626"/>
          </a:solidFill>
          <a:latin typeface="+mn-lt"/>
          <a:ea typeface="+mn-ea"/>
          <a:cs typeface="+mn-cs"/>
        </a:defRPr>
      </a:lvl4pPr>
      <a:lvl5pPr marL="1500188" indent="-128588" algn="l" defTabSz="342900" rtl="0" eaLnBrk="1" fontAlgn="base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050" kern="1200">
          <a:solidFill>
            <a:srgbClr val="262626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 descr="SD-PanelContent-GrommetsCombined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itle Placeholder 1"/>
          <p:cNvSpPr>
            <a:spLocks noGrp="1"/>
          </p:cNvSpPr>
          <p:nvPr>
            <p:ph type="title"/>
          </p:nvPr>
        </p:nvSpPr>
        <p:spPr bwMode="auto">
          <a:xfrm>
            <a:off x="1176338" y="915989"/>
            <a:ext cx="6799660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48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76338" y="2490789"/>
            <a:ext cx="6799660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747" y="5961063"/>
            <a:ext cx="114776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750" b="0" i="0">
                <a:solidFill>
                  <a:prstClr val="black"/>
                </a:solidFill>
                <a:effectLst/>
                <a:latin typeface="+mn-lt"/>
                <a:cs typeface="+mn-cs"/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12/3/2024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338" y="5961063"/>
            <a:ext cx="51054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50" b="0" i="0">
                <a:solidFill>
                  <a:prstClr val="black"/>
                </a:solidFill>
                <a:effectLst/>
                <a:latin typeface="+mn-lt"/>
                <a:cs typeface="+mn-cs"/>
              </a:defRPr>
            </a:lvl1pPr>
          </a:lstStyle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79519" y="5961063"/>
            <a:ext cx="396479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750" b="0" i="0">
                <a:solidFill>
                  <a:prstClr val="black"/>
                </a:solidFill>
                <a:effectLst/>
                <a:latin typeface="+mn-lt"/>
                <a:cs typeface="+mn-cs"/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44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  <p:sldLayoutId id="2147483901" r:id="rId13"/>
    <p:sldLayoutId id="2147483902" r:id="rId14"/>
    <p:sldLayoutId id="2147483903" r:id="rId15"/>
    <p:sldLayoutId id="2147483904" r:id="rId16"/>
    <p:sldLayoutId id="2147483905" r:id="rId17"/>
  </p:sldLayoutIdLst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342900" rtl="0" eaLnBrk="1" fontAlgn="base" hangingPunct="1">
        <a:spcBef>
          <a:spcPct val="0"/>
        </a:spcBef>
        <a:spcAft>
          <a:spcPct val="0"/>
        </a:spcAft>
        <a:defRPr sz="3000" kern="1200">
          <a:ln w="3175" cmpd="sng">
            <a:noFill/>
          </a:ln>
          <a:solidFill>
            <a:srgbClr val="262626"/>
          </a:solidFill>
          <a:latin typeface="+mj-lt"/>
          <a:ea typeface="+mj-ea"/>
          <a:cs typeface="+mj-cs"/>
        </a:defRPr>
      </a:lvl1pPr>
      <a:lvl2pPr algn="ctr" defTabSz="342900" rtl="0" eaLnBrk="1" fontAlgn="base" hangingPunct="1">
        <a:spcBef>
          <a:spcPct val="0"/>
        </a:spcBef>
        <a:spcAft>
          <a:spcPct val="0"/>
        </a:spcAft>
        <a:defRPr sz="3000">
          <a:solidFill>
            <a:srgbClr val="262626"/>
          </a:solidFill>
          <a:latin typeface="Garamond" panose="02020404030301010803" pitchFamily="18" charset="0"/>
        </a:defRPr>
      </a:lvl2pPr>
      <a:lvl3pPr algn="ctr" defTabSz="342900" rtl="0" eaLnBrk="1" fontAlgn="base" hangingPunct="1">
        <a:spcBef>
          <a:spcPct val="0"/>
        </a:spcBef>
        <a:spcAft>
          <a:spcPct val="0"/>
        </a:spcAft>
        <a:defRPr sz="3000">
          <a:solidFill>
            <a:srgbClr val="262626"/>
          </a:solidFill>
          <a:latin typeface="Garamond" panose="02020404030301010803" pitchFamily="18" charset="0"/>
        </a:defRPr>
      </a:lvl3pPr>
      <a:lvl4pPr algn="ctr" defTabSz="342900" rtl="0" eaLnBrk="1" fontAlgn="base" hangingPunct="1">
        <a:spcBef>
          <a:spcPct val="0"/>
        </a:spcBef>
        <a:spcAft>
          <a:spcPct val="0"/>
        </a:spcAft>
        <a:defRPr sz="3000">
          <a:solidFill>
            <a:srgbClr val="262626"/>
          </a:solidFill>
          <a:latin typeface="Garamond" panose="02020404030301010803" pitchFamily="18" charset="0"/>
        </a:defRPr>
      </a:lvl4pPr>
      <a:lvl5pPr algn="ctr" defTabSz="342900" rtl="0" eaLnBrk="1" fontAlgn="base" hangingPunct="1">
        <a:spcBef>
          <a:spcPct val="0"/>
        </a:spcBef>
        <a:spcAft>
          <a:spcPct val="0"/>
        </a:spcAft>
        <a:defRPr sz="3000">
          <a:solidFill>
            <a:srgbClr val="262626"/>
          </a:solidFill>
          <a:latin typeface="Garamond" panose="02020404030301010803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fontAlgn="base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800" kern="1200">
          <a:solidFill>
            <a:srgbClr val="262626"/>
          </a:solidFill>
          <a:latin typeface="+mn-lt"/>
          <a:ea typeface="+mn-ea"/>
          <a:cs typeface="+mn-cs"/>
        </a:defRPr>
      </a:lvl1pPr>
      <a:lvl2pPr marL="557213" indent="-214313" algn="l" defTabSz="342900" rtl="0" eaLnBrk="1" fontAlgn="base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500" kern="1200">
          <a:solidFill>
            <a:srgbClr val="262626"/>
          </a:solidFill>
          <a:latin typeface="+mn-lt"/>
          <a:ea typeface="+mn-ea"/>
          <a:cs typeface="+mn-cs"/>
        </a:defRPr>
      </a:lvl2pPr>
      <a:lvl3pPr marL="900113" indent="-214313" algn="l" defTabSz="342900" rtl="0" eaLnBrk="1" fontAlgn="base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3pPr>
      <a:lvl4pPr marL="1157288" indent="-128588" algn="l" defTabSz="342900" rtl="0" eaLnBrk="1" fontAlgn="base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200" kern="1200">
          <a:solidFill>
            <a:srgbClr val="262626"/>
          </a:solidFill>
          <a:latin typeface="+mn-lt"/>
          <a:ea typeface="+mn-ea"/>
          <a:cs typeface="+mn-cs"/>
        </a:defRPr>
      </a:lvl4pPr>
      <a:lvl5pPr marL="1500188" indent="-128588" algn="l" defTabSz="342900" rtl="0" eaLnBrk="1" fontAlgn="base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050" kern="1200">
          <a:solidFill>
            <a:srgbClr val="262626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6" descr="SD-PanelContent-GrommetsCombined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itle Placeholder 1"/>
          <p:cNvSpPr>
            <a:spLocks noGrp="1"/>
          </p:cNvSpPr>
          <p:nvPr>
            <p:ph type="title"/>
          </p:nvPr>
        </p:nvSpPr>
        <p:spPr bwMode="auto">
          <a:xfrm>
            <a:off x="1176338" y="915989"/>
            <a:ext cx="6799660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48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76338" y="2490789"/>
            <a:ext cx="6799660" cy="344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747" y="5961063"/>
            <a:ext cx="114776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750" b="0" i="0">
                <a:solidFill>
                  <a:prstClr val="black"/>
                </a:solidFill>
                <a:effectLst/>
                <a:latin typeface="+mn-lt"/>
                <a:cs typeface="+mn-cs"/>
              </a:defRPr>
            </a:lvl1pPr>
          </a:lstStyle>
          <a:p>
            <a:pPr defTabSz="685800">
              <a:defRPr/>
            </a:pPr>
            <a:fld id="{15DE8412-4063-45E0-A88D-17303EE25140}" type="datetimeFigureOut">
              <a:rPr lang="en-US" smtClean="0"/>
              <a:pPr defTabSz="685800">
                <a:defRPr/>
              </a:pPr>
              <a:t>12/3/2024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338" y="5961063"/>
            <a:ext cx="51054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750" b="0" i="0">
                <a:solidFill>
                  <a:prstClr val="black"/>
                </a:solidFill>
                <a:effectLst/>
                <a:latin typeface="+mn-lt"/>
                <a:cs typeface="+mn-cs"/>
              </a:defRPr>
            </a:lvl1pPr>
          </a:lstStyle>
          <a:p>
            <a:pPr defTabSz="685800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79519" y="5961063"/>
            <a:ext cx="396479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750" b="0" i="0">
                <a:solidFill>
                  <a:prstClr val="black"/>
                </a:solidFill>
                <a:effectLst/>
                <a:latin typeface="+mn-lt"/>
                <a:cs typeface="+mn-cs"/>
              </a:defRPr>
            </a:lvl1pPr>
          </a:lstStyle>
          <a:p>
            <a:pPr defTabSz="685800">
              <a:defRPr/>
            </a:pPr>
            <a:fld id="{8A684055-8769-4AF1-9A52-4D9AD9776EDA}" type="slidenum">
              <a:rPr lang="en-US" smtClean="0"/>
              <a:pPr defTabSz="685800"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949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  <p:sldLayoutId id="2147483918" r:id="rId12"/>
    <p:sldLayoutId id="2147483919" r:id="rId13"/>
    <p:sldLayoutId id="2147483920" r:id="rId14"/>
    <p:sldLayoutId id="2147483921" r:id="rId15"/>
    <p:sldLayoutId id="2147483922" r:id="rId16"/>
    <p:sldLayoutId id="2147483923" r:id="rId17"/>
  </p:sldLayoutIdLst>
  <p:txStyles>
    <p:titleStyle>
      <a:lvl1pPr algn="ctr" defTabSz="342900" rtl="0" eaLnBrk="1" fontAlgn="base" hangingPunct="1">
        <a:spcBef>
          <a:spcPct val="0"/>
        </a:spcBef>
        <a:spcAft>
          <a:spcPct val="0"/>
        </a:spcAft>
        <a:defRPr sz="3000" kern="1200">
          <a:ln w="3175" cmpd="sng">
            <a:noFill/>
          </a:ln>
          <a:solidFill>
            <a:srgbClr val="262626"/>
          </a:solidFill>
          <a:latin typeface="+mj-lt"/>
          <a:ea typeface="+mj-ea"/>
          <a:cs typeface="+mj-cs"/>
        </a:defRPr>
      </a:lvl1pPr>
      <a:lvl2pPr algn="ctr" defTabSz="342900" rtl="0" eaLnBrk="1" fontAlgn="base" hangingPunct="1">
        <a:spcBef>
          <a:spcPct val="0"/>
        </a:spcBef>
        <a:spcAft>
          <a:spcPct val="0"/>
        </a:spcAft>
        <a:defRPr sz="3000">
          <a:solidFill>
            <a:srgbClr val="262626"/>
          </a:solidFill>
          <a:latin typeface="Garamond" panose="02020404030301010803" pitchFamily="18" charset="0"/>
        </a:defRPr>
      </a:lvl2pPr>
      <a:lvl3pPr algn="ctr" defTabSz="342900" rtl="0" eaLnBrk="1" fontAlgn="base" hangingPunct="1">
        <a:spcBef>
          <a:spcPct val="0"/>
        </a:spcBef>
        <a:spcAft>
          <a:spcPct val="0"/>
        </a:spcAft>
        <a:defRPr sz="3000">
          <a:solidFill>
            <a:srgbClr val="262626"/>
          </a:solidFill>
          <a:latin typeface="Garamond" panose="02020404030301010803" pitchFamily="18" charset="0"/>
        </a:defRPr>
      </a:lvl3pPr>
      <a:lvl4pPr algn="ctr" defTabSz="342900" rtl="0" eaLnBrk="1" fontAlgn="base" hangingPunct="1">
        <a:spcBef>
          <a:spcPct val="0"/>
        </a:spcBef>
        <a:spcAft>
          <a:spcPct val="0"/>
        </a:spcAft>
        <a:defRPr sz="3000">
          <a:solidFill>
            <a:srgbClr val="262626"/>
          </a:solidFill>
          <a:latin typeface="Garamond" panose="02020404030301010803" pitchFamily="18" charset="0"/>
        </a:defRPr>
      </a:lvl4pPr>
      <a:lvl5pPr algn="ctr" defTabSz="342900" rtl="0" eaLnBrk="1" fontAlgn="base" hangingPunct="1">
        <a:spcBef>
          <a:spcPct val="0"/>
        </a:spcBef>
        <a:spcAft>
          <a:spcPct val="0"/>
        </a:spcAft>
        <a:defRPr sz="3000">
          <a:solidFill>
            <a:srgbClr val="262626"/>
          </a:solidFill>
          <a:latin typeface="Garamond" panose="02020404030301010803" pitchFamily="18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14313" indent="-214313" algn="l" defTabSz="342900" rtl="0" eaLnBrk="1" fontAlgn="base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800" kern="1200">
          <a:solidFill>
            <a:srgbClr val="262626"/>
          </a:solidFill>
          <a:latin typeface="+mn-lt"/>
          <a:ea typeface="+mn-ea"/>
          <a:cs typeface="+mn-cs"/>
        </a:defRPr>
      </a:lvl1pPr>
      <a:lvl2pPr marL="557213" indent="-214313" algn="l" defTabSz="342900" rtl="0" eaLnBrk="1" fontAlgn="base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500" kern="1200">
          <a:solidFill>
            <a:srgbClr val="262626"/>
          </a:solidFill>
          <a:latin typeface="+mn-lt"/>
          <a:ea typeface="+mn-ea"/>
          <a:cs typeface="+mn-cs"/>
        </a:defRPr>
      </a:lvl2pPr>
      <a:lvl3pPr marL="900113" indent="-214313" algn="l" defTabSz="342900" rtl="0" eaLnBrk="1" fontAlgn="base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kern="1200">
          <a:solidFill>
            <a:srgbClr val="262626"/>
          </a:solidFill>
          <a:latin typeface="+mn-lt"/>
          <a:ea typeface="+mn-ea"/>
          <a:cs typeface="+mn-cs"/>
        </a:defRPr>
      </a:lvl3pPr>
      <a:lvl4pPr marL="1157288" indent="-128588" algn="l" defTabSz="342900" rtl="0" eaLnBrk="1" fontAlgn="base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200" kern="1200">
          <a:solidFill>
            <a:srgbClr val="262626"/>
          </a:solidFill>
          <a:latin typeface="+mn-lt"/>
          <a:ea typeface="+mn-ea"/>
          <a:cs typeface="+mn-cs"/>
        </a:defRPr>
      </a:lvl4pPr>
      <a:lvl5pPr marL="1500188" indent="-128588" algn="l" defTabSz="342900" rtl="0" eaLnBrk="1" fontAlgn="base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 panose="020B0604020202020204" pitchFamily="34" charset="0"/>
        <a:buChar char="•"/>
        <a:defRPr sz="1050" kern="1200">
          <a:solidFill>
            <a:srgbClr val="262626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spcAft>
          <a:spcPts val="450"/>
        </a:spcAft>
        <a:buClr>
          <a:schemeClr val="accent1"/>
        </a:buClr>
        <a:buSzPct val="115000"/>
        <a:buFont typeface="Arial"/>
        <a:buChar char="•"/>
        <a:defRPr sz="105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12/3/2024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772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4.png"/><Relationship Id="rId5" Type="http://schemas.openxmlformats.org/officeDocument/2006/relationships/image" Target="../media/image31.jpeg"/><Relationship Id="rId4" Type="http://schemas.openxmlformats.org/officeDocument/2006/relationships/image" Target="../media/image30.gif"/><Relationship Id="rId9" Type="http://schemas.openxmlformats.org/officeDocument/2006/relationships/image" Target="../media/image29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80.png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7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9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47.png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75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352822" y="3047998"/>
            <a:ext cx="4191000" cy="1295401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defTabSz="914124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bn-IN" sz="1800" b="1" dirty="0" smtClean="0">
                <a:ln w="11430"/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Book Antiqua" pitchFamily="18" charset="0"/>
              </a:rPr>
              <a:t>স্বাগতম</a:t>
            </a:r>
            <a:endParaRPr lang="en-US" sz="1800" b="1" dirty="0">
              <a:ln w="11430"/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4237" y="357475"/>
            <a:ext cx="8534400" cy="1447800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পদার্থবিজ্ঞান</a:t>
            </a:r>
            <a:r>
              <a:rPr lang="en-US" sz="36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dirty="0" err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বিভাগ</a:t>
            </a:r>
            <a:r>
              <a:rPr lang="bn-IN" sz="36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C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এর পক্ষথেকে </a:t>
            </a:r>
            <a:endParaRPr lang="en-US" sz="36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C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818" y="-18757"/>
            <a:ext cx="4485182" cy="71628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891" y="-14697"/>
            <a:ext cx="4840318" cy="716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82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1905000" y="2996625"/>
            <a:ext cx="533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endParaRPr lang="en-US" sz="4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1" t="3714" r="22571" b="3714"/>
          <a:stretch/>
        </p:blipFill>
        <p:spPr>
          <a:xfrm>
            <a:off x="2416631" y="634425"/>
            <a:ext cx="1164771" cy="2809876"/>
          </a:xfrm>
          <a:prstGeom prst="rect">
            <a:avLst/>
          </a:prstGeom>
        </p:spPr>
      </p:pic>
      <p:cxnSp>
        <p:nvCxnSpPr>
          <p:cNvPr id="17" name="Straight Connector 16"/>
          <p:cNvCxnSpPr/>
          <p:nvPr/>
        </p:nvCxnSpPr>
        <p:spPr>
          <a:xfrm>
            <a:off x="2514600" y="3429000"/>
            <a:ext cx="5867400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oup 14"/>
          <p:cNvGrpSpPr/>
          <p:nvPr/>
        </p:nvGrpSpPr>
        <p:grpSpPr>
          <a:xfrm>
            <a:off x="609600" y="634427"/>
            <a:ext cx="1905000" cy="2809875"/>
            <a:chOff x="466725" y="381001"/>
            <a:chExt cx="2047875" cy="2809875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725" y="381001"/>
              <a:ext cx="2047875" cy="2809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0" name="Straight Arrow Connector 9"/>
            <p:cNvCxnSpPr/>
            <p:nvPr/>
          </p:nvCxnSpPr>
          <p:spPr>
            <a:xfrm>
              <a:off x="838200" y="805190"/>
              <a:ext cx="609600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1524000" y="543580"/>
              <a:ext cx="43459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endParaRPr lang="en-US" sz="28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81000" y="3704511"/>
            <a:ext cx="8382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0" cap="none" spc="0" normalizeH="0" baseline="0" noProof="0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NikoshBAN" pitchFamily="2" charset="0"/>
                <a:cs typeface="NikoshBAN" pitchFamily="2" charset="0"/>
              </a:rPr>
              <a:t>কাজঃ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কোন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বস্তুর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উপর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বল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প্রোয়োগের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ফলে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যদি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বস্তুটি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বলের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দিকে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সরে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যায়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তাহলে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বল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এবং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সরনের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গুনফল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দ্বারা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কাজের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পরিমাপ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করা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হয়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। </a:t>
            </a:r>
            <a:r>
              <a:rPr kumimoji="0" lang="en-US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অর্থা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ৎ 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0050" y="5124450"/>
            <a:ext cx="31813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en-US" sz="32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32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= </a:t>
            </a:r>
            <a:r>
              <a:rPr lang="en-US" sz="32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বল</a:t>
            </a:r>
            <a:r>
              <a:rPr lang="en-US" sz="3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  <a:sym typeface="Symbol"/>
              </a:rPr>
              <a:t> </a:t>
            </a:r>
            <a:r>
              <a:rPr lang="en-US" sz="32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সরন</a:t>
            </a:r>
            <a:endParaRPr lang="en-US" sz="3200" dirty="0" smtClean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  <a:p>
            <a:pPr lvl="0"/>
            <a:r>
              <a:rPr lang="en-US" sz="32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  </a:t>
            </a:r>
            <a:r>
              <a:rPr lang="en-US" sz="3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W = F </a:t>
            </a:r>
            <a:r>
              <a:rPr lang="en-US" sz="3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  <a:sym typeface="Symbol"/>
              </a:rPr>
              <a:t></a:t>
            </a:r>
            <a:r>
              <a:rPr lang="en-US" sz="3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S</a:t>
            </a:r>
          </a:p>
        </p:txBody>
      </p:sp>
    </p:spTree>
    <p:extLst>
      <p:ext uri="{BB962C8B-B14F-4D97-AF65-F5344CB8AC3E}">
        <p14:creationId xmlns:p14="http://schemas.microsoft.com/office/powerpoint/2010/main" val="39771206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59259E-6 L 0.525 0.00255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250" y="11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59259E-6 L 0.53038 0.00255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10" y="11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6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780" y="457200"/>
            <a:ext cx="4693974" cy="2895600"/>
          </a:xfrm>
          <a:prstGeom prst="rect">
            <a:avLst/>
          </a:prstGeom>
          <a:gradFill flip="none" rotWithShape="1">
            <a:gsLst>
              <a:gs pos="0">
                <a:srgbClr val="50FA64">
                  <a:tint val="66000"/>
                  <a:satMod val="160000"/>
                </a:srgbClr>
              </a:gs>
              <a:gs pos="50000">
                <a:srgbClr val="50FA64">
                  <a:tint val="44500"/>
                  <a:satMod val="160000"/>
                </a:srgbClr>
              </a:gs>
              <a:gs pos="100000">
                <a:srgbClr val="50FA64">
                  <a:tint val="23500"/>
                  <a:satMod val="160000"/>
                </a:srgbClr>
              </a:gs>
            </a:gsLst>
            <a:lin ang="16200000" scaled="1"/>
            <a:tileRect/>
          </a:gradFill>
          <a:ln w="19050"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4267454" y="1943100"/>
            <a:ext cx="8899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n-BD" sz="40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সরণ</a:t>
            </a:r>
            <a:endParaRPr lang="en-US" sz="40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573114" y="2252875"/>
            <a:ext cx="1694086" cy="4416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49780" y="2214388"/>
            <a:ext cx="762000" cy="15240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361950" y="1612612"/>
            <a:ext cx="5806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bn-BD" sz="3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বল</a:t>
            </a:r>
            <a:endParaRPr lang="en-US" sz="32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157441" y="457200"/>
            <a:ext cx="3681759" cy="2895600"/>
          </a:xfrm>
          <a:prstGeom prst="rect">
            <a:avLst/>
          </a:prstGeom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5334000" y="685800"/>
            <a:ext cx="3352800" cy="2221587"/>
            <a:chOff x="5334000" y="685800"/>
            <a:chExt cx="3352800" cy="2221587"/>
          </a:xfrm>
        </p:grpSpPr>
        <p:pic>
          <p:nvPicPr>
            <p:cNvPr id="23" name="Picture 22" descr="image002.jpg"/>
            <p:cNvPicPr>
              <a:picLocks noChangeAspect="1"/>
            </p:cNvPicPr>
            <p:nvPr/>
          </p:nvPicPr>
          <p:blipFill rotWithShape="1">
            <a:blip r:embed="rId5" cstate="print"/>
            <a:srcRect r="10491" b="8830"/>
            <a:stretch/>
          </p:blipFill>
          <p:spPr>
            <a:xfrm>
              <a:off x="5334000" y="685800"/>
              <a:ext cx="3352800" cy="215265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6553200" y="2476500"/>
                  <a:ext cx="1143000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/>
                  <a:r>
                    <a:rPr lang="en-US" sz="2000" dirty="0" err="1" smtClean="0"/>
                    <a:t>S</a:t>
                  </a:r>
                  <a:r>
                    <a:rPr lang="en-US" sz="2100" dirty="0" err="1" smtClean="0"/>
                    <a:t>cos</a:t>
                  </a:r>
                  <a14:m>
                    <m:oMath xmlns:m="http://schemas.openxmlformats.org/officeDocument/2006/math">
                      <m:r>
                        <a:rPr lang="pt-BR" sz="2100" i="1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𝜃</m:t>
                      </m:r>
                    </m:oMath>
                  </a14:m>
                  <a:endParaRPr lang="en-US" sz="21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53200" y="2476500"/>
                  <a:ext cx="1143000" cy="430887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l="-5319" t="-9859" b="-2112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Rectangle 1"/>
          <p:cNvSpPr/>
          <p:nvPr/>
        </p:nvSpPr>
        <p:spPr>
          <a:xfrm>
            <a:off x="449780" y="3409950"/>
            <a:ext cx="84772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b="1" u="sng" kern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কাজঃ</a:t>
            </a:r>
            <a:r>
              <a:rPr lang="en-US" sz="3200" kern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3200" kern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বস্তুর</a:t>
            </a:r>
            <a:r>
              <a:rPr lang="en-US" sz="3200" kern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উপর</a:t>
            </a:r>
            <a:r>
              <a:rPr lang="en-US" sz="3200" kern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বল</a:t>
            </a:r>
            <a:r>
              <a:rPr lang="en-US" sz="3200" kern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প্রোয়োগের</a:t>
            </a:r>
            <a:r>
              <a:rPr lang="en-US" sz="3200" kern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ফলে</a:t>
            </a:r>
            <a:r>
              <a:rPr lang="en-US" sz="3200" kern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যদি</a:t>
            </a:r>
            <a:r>
              <a:rPr lang="en-US" sz="3200" kern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বস্তুটি</a:t>
            </a:r>
            <a:r>
              <a:rPr lang="en-US" sz="3200" kern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বলের</a:t>
            </a:r>
            <a:r>
              <a:rPr lang="en-US" sz="3200" kern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দিকে</a:t>
            </a:r>
            <a:r>
              <a:rPr lang="en-US" sz="3200" kern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সরে</a:t>
            </a:r>
            <a:r>
              <a:rPr lang="en-US" sz="3200" kern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যায়</a:t>
            </a:r>
            <a:r>
              <a:rPr lang="en-US" sz="3200" kern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তাহলে</a:t>
            </a:r>
            <a:r>
              <a:rPr lang="en-US" sz="3200" kern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বল</a:t>
            </a:r>
            <a:r>
              <a:rPr lang="en-US" sz="3200" kern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kern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3200" kern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বলেরদিকে</a:t>
            </a:r>
            <a:r>
              <a:rPr lang="en-US" sz="3200" kern="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সরনের</a:t>
            </a:r>
            <a:r>
              <a:rPr lang="en-US" sz="3200" kern="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উপাংশের</a:t>
            </a:r>
            <a:r>
              <a:rPr lang="en-US" sz="3200" kern="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গুনফলকে</a:t>
            </a:r>
            <a:r>
              <a:rPr lang="en-US" sz="3200" kern="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en-US" sz="3200" kern="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3200" kern="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kern="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বলে</a:t>
            </a:r>
            <a:r>
              <a:rPr lang="en-US" sz="3200" kern="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। </a:t>
            </a:r>
            <a:r>
              <a:rPr lang="en-US" sz="3200" kern="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অর্থা</a:t>
            </a:r>
            <a:r>
              <a:rPr lang="en-US" sz="3200" kern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ৎ </a:t>
            </a:r>
            <a:endParaRPr lang="en-US" kern="0" dirty="0">
              <a:solidFill>
                <a:sysClr val="windowText" lastClr="0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49780" y="4979610"/>
                <a:ext cx="559614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bn-IN" sz="3200" dirty="0" smtClean="0">
                    <a:latin typeface="NikoshBAN" pitchFamily="2" charset="0"/>
                    <a:cs typeface="NikoshBAN" pitchFamily="2" charset="0"/>
                  </a:rPr>
                  <a:t>কাজ = বল </a:t>
                </a:r>
                <a14:m>
                  <m:oMath xmlns:m="http://schemas.openxmlformats.org/officeDocument/2006/math">
                    <m:r>
                      <a:rPr lang="bn-IN" sz="3200" i="1" smtClean="0">
                        <a:latin typeface="Cambria Math"/>
                        <a:ea typeface="Cambria Math"/>
                      </a:rPr>
                      <m:t>×</m:t>
                    </m:r>
                  </m:oMath>
                </a14:m>
                <a:r>
                  <a:rPr lang="bn-IN" sz="3200" dirty="0" smtClean="0">
                    <a:latin typeface="NikoshBAN" pitchFamily="2" charset="0"/>
                    <a:cs typeface="NikoshBAN" pitchFamily="2" charset="0"/>
                  </a:rPr>
                  <a:t> বলেরদিকে সরনের উপাংশ </a:t>
                </a:r>
                <a:endParaRPr lang="en-US" sz="3200" dirty="0">
                  <a:latin typeface="NikoshBAN" pitchFamily="2" charset="0"/>
                  <a:cs typeface="NikoshBAN" pitchFamily="2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780" y="4979610"/>
                <a:ext cx="5596146" cy="584775"/>
              </a:xfrm>
              <a:prstGeom prst="rect">
                <a:avLst/>
              </a:prstGeom>
              <a:blipFill rotWithShape="1">
                <a:blip r:embed="rId7"/>
                <a:stretch>
                  <a:fillRect l="-2832" t="-12500" r="-2397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4161299"/>
              </p:ext>
            </p:extLst>
          </p:nvPr>
        </p:nvGraphicFramePr>
        <p:xfrm>
          <a:off x="346031" y="5564385"/>
          <a:ext cx="3074126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9" name="Equation" r:id="rId8" imgW="1104840" imgH="177480" progId="Equation.3">
                  <p:embed/>
                </p:oleObj>
              </mc:Choice>
              <mc:Fallback>
                <p:oleObj name="Equation" r:id="rId8" imgW="1104840" imgH="177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46031" y="5564385"/>
                        <a:ext cx="3074126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084231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3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7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" grpId="0"/>
      <p:bldP spid="22" grpId="0" animBg="1"/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ages2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450" y="1219200"/>
            <a:ext cx="2800350" cy="16383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14450" y="1219200"/>
            <a:ext cx="9906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10" descr="index2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400" y="1828800"/>
            <a:ext cx="2352675" cy="19431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086473" y="3886200"/>
            <a:ext cx="990600" cy="3048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7625" y="3227369"/>
            <a:ext cx="39147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বলের দ্বারা কাজ </a:t>
            </a:r>
            <a:r>
              <a:rPr lang="bn-BD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= </a:t>
            </a:r>
            <a:r>
              <a:rPr lang="bn-BD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বল 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×</a:t>
            </a:r>
            <a:r>
              <a:rPr lang="bn-BD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বলের</a:t>
            </a:r>
            <a:endParaRPr lang="en-US" sz="2800" dirty="0" smtClean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r>
              <a:rPr lang="bn-BD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দিকে</a:t>
            </a:r>
            <a:r>
              <a:rPr lang="en-US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সরণের </a:t>
            </a:r>
            <a:r>
              <a:rPr lang="bn-BD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উপাংশ।</a:t>
            </a:r>
          </a:p>
        </p:txBody>
      </p:sp>
      <p:sp>
        <p:nvSpPr>
          <p:cNvPr id="3" name="Rectangle 2"/>
          <p:cNvSpPr/>
          <p:nvPr/>
        </p:nvSpPr>
        <p:spPr>
          <a:xfrm>
            <a:off x="3629026" y="4295061"/>
            <a:ext cx="510540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বলের বিরুদ্ধে </a:t>
            </a:r>
            <a:r>
              <a:rPr lang="bn-BD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কাজ</a:t>
            </a:r>
            <a:r>
              <a:rPr lang="bn-IN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= </a:t>
            </a:r>
            <a:r>
              <a:rPr lang="bn-BD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বল 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×</a:t>
            </a:r>
            <a:r>
              <a:rPr lang="bn-BD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বলের</a:t>
            </a:r>
            <a:r>
              <a:rPr lang="bn-IN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বিপরীত দিকে </a:t>
            </a:r>
            <a:r>
              <a:rPr lang="bn-BD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সরণের উপাংশ।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95627" y="539889"/>
            <a:ext cx="31242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u="sng" dirty="0" err="1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কাজের</a:t>
            </a:r>
            <a:r>
              <a:rPr lang="en-US" sz="4000" u="sng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u="sng" dirty="0" err="1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প্রকারভেদ</a:t>
            </a:r>
            <a:r>
              <a:rPr lang="en-US" sz="4000" u="sng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4000" u="sng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52526" y="5239643"/>
            <a:ext cx="5629273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200" b="1" dirty="0" err="1" smtClean="0">
                <a:ln w="11430"/>
                <a:solidFill>
                  <a:srgbClr val="CC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3200" b="1" dirty="0" smtClean="0">
                <a:ln w="11430"/>
                <a:solidFill>
                  <a:srgbClr val="CC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 w="11430"/>
                <a:solidFill>
                  <a:srgbClr val="CC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দুই</a:t>
            </a:r>
            <a:r>
              <a:rPr lang="en-US" sz="3200" b="1" dirty="0" smtClean="0">
                <a:ln w="11430"/>
                <a:solidFill>
                  <a:srgbClr val="CC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b="1" dirty="0" err="1" smtClean="0">
                <a:ln w="11430"/>
                <a:solidFill>
                  <a:srgbClr val="CC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প্রকারঃ</a:t>
            </a:r>
            <a:r>
              <a:rPr lang="en-US" sz="3200" b="1" dirty="0" smtClean="0">
                <a:ln w="11430"/>
                <a:solidFill>
                  <a:srgbClr val="CC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১। </a:t>
            </a:r>
            <a:r>
              <a:rPr lang="bn-BD" sz="3200" b="1" dirty="0">
                <a:ln w="11430"/>
                <a:solidFill>
                  <a:srgbClr val="CC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বলের দ্বারা </a:t>
            </a:r>
            <a:r>
              <a:rPr lang="bn-BD" sz="3200" b="1" dirty="0" smtClean="0">
                <a:ln w="11430"/>
                <a:solidFill>
                  <a:srgbClr val="CC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</a:t>
            </a:r>
            <a:endParaRPr lang="en-US" sz="3200" b="1" dirty="0" smtClean="0">
              <a:ln w="11430"/>
              <a:solidFill>
                <a:srgbClr val="CC00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en-US" sz="3200" b="1" dirty="0" smtClean="0">
                <a:ln w="11430"/>
                <a:solidFill>
                  <a:srgbClr val="CC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             ২। </a:t>
            </a:r>
            <a:r>
              <a:rPr lang="bn-BD" sz="3200" b="1" dirty="0">
                <a:ln w="11430"/>
                <a:solidFill>
                  <a:srgbClr val="CC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বলের বিরুদ্ধে কাজ</a:t>
            </a:r>
            <a:r>
              <a:rPr lang="bn-IN" sz="3200" b="1" dirty="0">
                <a:ln w="11430"/>
                <a:solidFill>
                  <a:srgbClr val="CC0099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3200" b="1" dirty="0" smtClean="0">
              <a:ln w="11430"/>
              <a:solidFill>
                <a:srgbClr val="CC0099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r>
              <a:rPr lang="bn-BD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3374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1.11111E-6 L 0.00417 0.22778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1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2222 L -3.33333E-6 -0.27778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3" grpId="0" animBg="1"/>
      <p:bldP spid="13" grpId="1" animBg="1"/>
      <p:bldP spid="2" grpId="0"/>
      <p:bldP spid="3" grpId="0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30890" y="476013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u="sng" dirty="0" err="1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কাজের</a:t>
            </a:r>
            <a:r>
              <a:rPr lang="en-US" sz="3600" b="1" u="sng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b="1" u="sng" dirty="0" err="1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মাত্রা</a:t>
            </a:r>
            <a:r>
              <a:rPr lang="en-US" sz="3600" b="1" u="sng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3600" b="1" u="sng" dirty="0" err="1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একক</a:t>
            </a:r>
            <a:r>
              <a:rPr lang="en-US" sz="3600" b="1" u="sng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3600" b="1" u="sng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1905000"/>
            <a:ext cx="30861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32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= </a:t>
            </a:r>
            <a:r>
              <a:rPr lang="en-US" sz="32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বল</a:t>
            </a:r>
            <a:r>
              <a:rPr lang="en-US" sz="32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kern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×</a:t>
            </a:r>
            <a:r>
              <a:rPr lang="en-US" sz="32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সরণ</a:t>
            </a:r>
            <a:endParaRPr lang="en-US" sz="32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371600" y="2438400"/>
            <a:ext cx="30187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= </a:t>
            </a:r>
            <a:r>
              <a:rPr lang="en-US" sz="32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ভর</a:t>
            </a:r>
            <a:r>
              <a:rPr lang="en-US" sz="3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kern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× </a:t>
            </a:r>
            <a:r>
              <a:rPr lang="en-US" sz="32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তরণ</a:t>
            </a:r>
            <a:r>
              <a:rPr lang="en-US" sz="2400" kern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×</a:t>
            </a:r>
            <a:r>
              <a:rPr lang="en-US" sz="3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en-US" sz="32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সরণ</a:t>
            </a:r>
            <a:r>
              <a:rPr lang="en-US" sz="3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1371600" y="3682425"/>
            <a:ext cx="14045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= </a:t>
            </a:r>
            <a:r>
              <a:rPr lang="en-US" sz="32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ভর</a:t>
            </a:r>
            <a:r>
              <a:rPr lang="en-US" sz="3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kern="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× </a:t>
            </a:r>
            <a:r>
              <a:rPr lang="en-US" sz="32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32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99644" y="2982845"/>
            <a:ext cx="13452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= </a:t>
            </a:r>
            <a:r>
              <a:rPr lang="en-US" sz="32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ভর</a:t>
            </a:r>
            <a:r>
              <a:rPr lang="en-US" sz="3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400" kern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× </a:t>
            </a:r>
            <a:endParaRPr lang="en-US" sz="16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590800" y="2928182"/>
                <a:ext cx="1052303" cy="7123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1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বেগ</m:t>
                          </m:r>
                        </m:num>
                        <m:den>
                          <m:r>
                            <a:rPr lang="en-US" sz="2200" b="1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সময়</m:t>
                          </m:r>
                          <m:r>
                            <a:rPr lang="en-US" sz="2200" b="1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n-US" sz="2200" b="1" dirty="0">
                  <a:solidFill>
                    <a:prstClr val="black"/>
                  </a:solidFill>
                  <a:latin typeface="NikoshBAN" pitchFamily="2" charset="0"/>
                  <a:cs typeface="NikoshBAN" pitchFamily="2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800" y="2928182"/>
                <a:ext cx="1052303" cy="712375"/>
              </a:xfrm>
              <a:prstGeom prst="rect">
                <a:avLst/>
              </a:prstGeom>
              <a:blipFill rotWithShape="1">
                <a:blip r:embed="rId2"/>
                <a:stretch>
                  <a:fillRect r="-5780" b="-17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/>
          <p:cNvSpPr/>
          <p:nvPr/>
        </p:nvSpPr>
        <p:spPr>
          <a:xfrm>
            <a:off x="3719970" y="3012916"/>
            <a:ext cx="12330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×</a:t>
            </a:r>
            <a:r>
              <a:rPr lang="en-US" sz="3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en-US" sz="32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সরণ</a:t>
            </a:r>
            <a:r>
              <a:rPr lang="en-US" sz="3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1600" dirty="0">
              <a:solidFill>
                <a:prstClr val="black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72000" y="3682427"/>
            <a:ext cx="12330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kern="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×</a:t>
            </a:r>
            <a:r>
              <a:rPr lang="en-US" sz="3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en-US" sz="32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সরণ</a:t>
            </a:r>
            <a:r>
              <a:rPr lang="en-US" sz="32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16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2698581" y="3597691"/>
                <a:ext cx="1889043" cy="7542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200" b="1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200" b="1" i="1" smtClean="0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সরণ</m:t>
                          </m:r>
                        </m:num>
                        <m:den>
                          <m:r>
                            <a:rPr lang="en-US" sz="2200" b="1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সময়</m:t>
                          </m:r>
                          <m:r>
                            <a:rPr lang="en-US" sz="2200" b="1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×</m:t>
                          </m:r>
                          <m:r>
                            <a:rPr lang="en-US" sz="2200" b="1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সময়</m:t>
                          </m:r>
                          <m:r>
                            <a:rPr lang="en-US" sz="2200" b="1" i="1" smtClean="0">
                              <a:solidFill>
                                <a:prstClr val="black"/>
                              </a:solidFill>
                              <a:latin typeface="Cambria Math"/>
                              <a:ea typeface="Cambria Math"/>
                            </a:rPr>
                            <m:t>  </m:t>
                          </m:r>
                        </m:den>
                      </m:f>
                    </m:oMath>
                  </m:oMathPara>
                </a14:m>
                <a:endParaRPr lang="en-US" sz="2200" b="1" dirty="0">
                  <a:solidFill>
                    <a:prstClr val="black"/>
                  </a:solidFill>
                  <a:latin typeface="NikoshBAN" pitchFamily="2" charset="0"/>
                  <a:cs typeface="NikoshBAN" pitchFamily="2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8581" y="3597691"/>
                <a:ext cx="1889043" cy="754245"/>
              </a:xfrm>
              <a:prstGeom prst="rect">
                <a:avLst/>
              </a:prstGeom>
              <a:blipFill rotWithShape="1">
                <a:blip r:embed="rId3"/>
                <a:stretch>
                  <a:fillRect r="-5806" b="-8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440789" y="4404326"/>
                <a:ext cx="3660239" cy="7890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l-GR" sz="2400" i="1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∴</m:t>
                    </m:r>
                  </m:oMath>
                </a14:m>
                <a:r>
                  <a:rPr lang="en-US" sz="2400" dirty="0" smtClean="0">
                    <a:solidFill>
                      <a:prstClr val="black"/>
                    </a:solidFill>
                  </a:rPr>
                  <a:t> W  </a:t>
                </a:r>
                <a:r>
                  <a:rPr lang="en-US" sz="2800" dirty="0" smtClean="0">
                    <a:solidFill>
                      <a:prstClr val="black"/>
                    </a:solidFill>
                  </a:rPr>
                  <a:t>= </a:t>
                </a:r>
                <a:r>
                  <a:rPr lang="en-US" sz="2400" dirty="0" smtClean="0">
                    <a:solidFill>
                      <a:prstClr val="black"/>
                    </a:solidFill>
                  </a:rPr>
                  <a:t>M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× </m:t>
                    </m:r>
                    <m:f>
                      <m:fPr>
                        <m:ctrlPr>
                          <a:rPr lang="en-US" sz="32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en-US" sz="3200" i="1" smtClean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𝐿</m:t>
                        </m:r>
                      </m:num>
                      <m:den>
                        <m:r>
                          <a:rPr lang="en-US" sz="3200" i="1" smtClean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𝑇</m:t>
                        </m:r>
                        <m:r>
                          <a:rPr lang="en-US" sz="3200" i="1" smtClean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×</m:t>
                        </m:r>
                        <m:r>
                          <a:rPr lang="en-US" sz="3200" i="1" smtClean="0">
                            <a:solidFill>
                              <a:prstClr val="black"/>
                            </a:solidFill>
                            <a:latin typeface="Cambria Math"/>
                            <a:ea typeface="Cambria Math"/>
                          </a:rPr>
                          <m:t>𝑇</m:t>
                        </m:r>
                      </m:den>
                    </m:f>
                    <m:r>
                      <a:rPr lang="en-US" sz="3200" i="1" dirty="0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×</m:t>
                    </m:r>
                    <m:r>
                      <a:rPr lang="en-US" sz="3200" i="1" dirty="0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𝐿</m:t>
                    </m:r>
                  </m:oMath>
                </a14:m>
                <a:endParaRPr lang="en-US" sz="2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789" y="4404326"/>
                <a:ext cx="3660239" cy="789062"/>
              </a:xfrm>
              <a:prstGeom prst="rect">
                <a:avLst/>
              </a:prstGeom>
              <a:blipFill rotWithShape="1">
                <a:blip r:embed="rId4"/>
                <a:stretch>
                  <a:fillRect l="-2496" r="-7488" b="-923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404008" y="5334000"/>
                <a:ext cx="37338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∴</m:t>
                    </m:r>
                  </m:oMath>
                </a14:m>
                <a:r>
                  <a:rPr lang="en-US" sz="2800" dirty="0" smtClean="0">
                    <a:solidFill>
                      <a:prstClr val="black"/>
                    </a:solidFill>
                  </a:rPr>
                  <a:t>[W] = [ML</a:t>
                </a:r>
                <a:r>
                  <a:rPr lang="en-US" sz="2800" baseline="30000" dirty="0" smtClean="0">
                    <a:solidFill>
                      <a:prstClr val="black"/>
                    </a:solidFill>
                  </a:rPr>
                  <a:t>2</a:t>
                </a:r>
                <a:r>
                  <a:rPr lang="en-US" sz="2800" dirty="0" smtClean="0">
                    <a:solidFill>
                      <a:prstClr val="black"/>
                    </a:solidFill>
                  </a:rPr>
                  <a:t>T</a:t>
                </a:r>
                <a:r>
                  <a:rPr lang="en-US" sz="2800" baseline="30000" dirty="0" smtClean="0">
                    <a:solidFill>
                      <a:prstClr val="black"/>
                    </a:solidFill>
                  </a:rPr>
                  <a:t>-2</a:t>
                </a:r>
                <a:r>
                  <a:rPr lang="en-US" sz="2800" dirty="0" smtClean="0">
                    <a:solidFill>
                      <a:prstClr val="black"/>
                    </a:solidFill>
                  </a:rPr>
                  <a:t>]</a:t>
                </a: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008" y="5334000"/>
                <a:ext cx="3733800" cy="523220"/>
              </a:xfrm>
              <a:prstGeom prst="rect">
                <a:avLst/>
              </a:prstGeom>
              <a:blipFill rotWithShape="1">
                <a:blip r:embed="rId5"/>
                <a:stretch>
                  <a:fillRect t="-12791" b="-302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617579" y="1261468"/>
            <a:ext cx="27071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মাত্রা</a:t>
            </a:r>
            <a:r>
              <a:rPr lang="en-US" sz="3200" u="sng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u="sng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সমীকরণঃ</a:t>
            </a:r>
            <a:r>
              <a:rPr lang="en-US" sz="3200" u="sng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 </a:t>
            </a:r>
            <a:endParaRPr lang="en-US" sz="3200" u="sng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08105" y="1147169"/>
            <a:ext cx="11641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err="1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এককঃ</a:t>
            </a:r>
            <a:r>
              <a:rPr lang="en-US" sz="3200" u="sng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3200" u="sng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4390375" y="1842640"/>
                <a:ext cx="443288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l-GR" sz="1600" i="1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∴</m:t>
                    </m:r>
                  </m:oMath>
                </a14:m>
                <a:r>
                  <a:rPr lang="en-US" sz="1600" dirty="0">
                    <a:solidFill>
                      <a:prstClr val="black"/>
                    </a:solidFill>
                  </a:rPr>
                  <a:t> </a:t>
                </a:r>
                <a:r>
                  <a:rPr lang="en-US" sz="2000" dirty="0" err="1" smtClean="0">
                    <a:solidFill>
                      <a:prstClr val="black"/>
                    </a:solidFill>
                  </a:rPr>
                  <a:t>কাজের</a:t>
                </a:r>
                <a:r>
                  <a:rPr lang="en-US" sz="2000" dirty="0" smtClean="0">
                    <a:solidFill>
                      <a:prstClr val="black"/>
                    </a:solidFill>
                  </a:rPr>
                  <a:t> </a:t>
                </a:r>
                <a:r>
                  <a:rPr lang="en-US" sz="2000" dirty="0" err="1" smtClean="0">
                    <a:solidFill>
                      <a:prstClr val="black"/>
                    </a:solidFill>
                  </a:rPr>
                  <a:t>একক</a:t>
                </a:r>
                <a:r>
                  <a:rPr lang="en-US" sz="2000" dirty="0" smtClean="0">
                    <a:solidFill>
                      <a:prstClr val="black"/>
                    </a:solidFill>
                  </a:rPr>
                  <a:t> </a:t>
                </a:r>
                <a:r>
                  <a:rPr lang="en-US" sz="2400" dirty="0" smtClean="0">
                    <a:solidFill>
                      <a:prstClr val="black"/>
                    </a:solidFill>
                  </a:rPr>
                  <a:t>= </a:t>
                </a:r>
                <a:r>
                  <a:rPr lang="en-US" sz="2000" dirty="0" smtClean="0">
                    <a:solidFill>
                      <a:prstClr val="black"/>
                    </a:solidFill>
                  </a:rPr>
                  <a:t>Kg</a:t>
                </a:r>
                <a:r>
                  <a:rPr lang="en-US" dirty="0" smtClean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×</m:t>
                    </m:r>
                    <m:r>
                      <a:rPr lang="en-US" sz="2400" i="1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𝑚</m:t>
                    </m:r>
                    <m:r>
                      <a:rPr lang="en-US" sz="2400" i="1" baseline="30000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2</m:t>
                    </m:r>
                    <m:r>
                      <a:rPr lang="en-US" sz="2400" i="1" dirty="0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×</m:t>
                    </m:r>
                    <m:r>
                      <a:rPr lang="en-US" sz="2400" i="1" dirty="0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𝑆</m:t>
                    </m:r>
                    <m:r>
                      <a:rPr lang="en-US" sz="2400" i="1" baseline="28000" dirty="0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−</m:t>
                    </m:r>
                    <m:r>
                      <a:rPr lang="en-US" sz="2400" i="1" baseline="28000" dirty="0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2</m:t>
                    </m:r>
                  </m:oMath>
                </a14:m>
                <a:endParaRPr lang="en-US" baseline="280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0375" y="1842640"/>
                <a:ext cx="4432880" cy="461665"/>
              </a:xfrm>
              <a:prstGeom prst="rect">
                <a:avLst/>
              </a:prstGeom>
              <a:blipFill rotWithShape="1">
                <a:blip r:embed="rId6"/>
                <a:stretch>
                  <a:fillRect t="-11842" b="-276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6136120" y="2209800"/>
                <a:ext cx="128907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400" dirty="0" smtClean="0">
                    <a:solidFill>
                      <a:prstClr val="black"/>
                    </a:solidFill>
                  </a:rPr>
                  <a:t>= </a:t>
                </a:r>
                <a:r>
                  <a:rPr lang="en-US" sz="2000" dirty="0">
                    <a:solidFill>
                      <a:prstClr val="black"/>
                    </a:solidFill>
                  </a:rPr>
                  <a:t>N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×</m:t>
                    </m:r>
                    <m:r>
                      <a:rPr lang="en-US" sz="2400" i="1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𝑚</m:t>
                    </m:r>
                  </m:oMath>
                </a14:m>
                <a:endParaRPr lang="en-US" baseline="280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6120" y="2209800"/>
                <a:ext cx="1289071" cy="461665"/>
              </a:xfrm>
              <a:prstGeom prst="rect">
                <a:avLst/>
              </a:prstGeom>
              <a:blipFill rotWithShape="1">
                <a:blip r:embed="rId7"/>
                <a:stretch>
                  <a:fillRect l="-7583" t="-12000" r="-7583" b="-2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/>
          <p:cNvSpPr/>
          <p:nvPr/>
        </p:nvSpPr>
        <p:spPr>
          <a:xfrm>
            <a:off x="6175259" y="2528934"/>
            <a:ext cx="12923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</a:rPr>
              <a:t>= </a:t>
            </a:r>
            <a:r>
              <a:rPr lang="en-US" sz="2000" dirty="0" smtClean="0">
                <a:solidFill>
                  <a:prstClr val="black"/>
                </a:solidFill>
              </a:rPr>
              <a:t>Joule </a:t>
            </a:r>
            <a:endParaRPr lang="en-US" baseline="28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5097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0" grpId="0"/>
      <p:bldP spid="11" grpId="0"/>
      <p:bldP spid="12" grpId="0"/>
      <p:bldP spid="13" grpId="0"/>
      <p:bldP spid="14" grpId="0"/>
      <p:bldP spid="16" grpId="0"/>
      <p:bldP spid="17" grpId="0"/>
      <p:bldP spid="18" grpId="0"/>
      <p:bldP spid="19" grpId="0"/>
      <p:bldP spid="21" grpId="0"/>
      <p:bldP spid="22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52600" y="533400"/>
            <a:ext cx="5486400" cy="64633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bn-BD" sz="3600" u="sng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3600" u="sng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u="sng" dirty="0" err="1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এর</a:t>
            </a:r>
            <a:r>
              <a:rPr lang="en-US" sz="3600" u="sng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u="sng" dirty="0" err="1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সাথে</a:t>
            </a:r>
            <a:r>
              <a:rPr lang="en-US" sz="3600" u="sng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3600" u="sng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বল ও সরনের </a:t>
            </a:r>
            <a:r>
              <a:rPr lang="en-US" sz="3600" u="sng" dirty="0" err="1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সম্পর্ক</a:t>
            </a:r>
            <a:r>
              <a:rPr lang="bn-BD" sz="3600" u="sng" dirty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u="sng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81000" y="3472875"/>
                <a:ext cx="8458200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n-US" sz="3200" kern="0" dirty="0" err="1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কোন</a:t>
                </a:r>
                <a:r>
                  <a:rPr lang="en-US" sz="3200" kern="0" dirty="0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en-US" sz="3200" kern="0" dirty="0" err="1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বস্তুর</a:t>
                </a:r>
                <a:r>
                  <a:rPr lang="en-US" sz="3200" kern="0" dirty="0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en-US" sz="3200" kern="0" dirty="0" err="1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উপর</a:t>
                </a:r>
                <a:r>
                  <a:rPr lang="en-US" sz="3200" kern="0" dirty="0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en-US" sz="3200" kern="0" dirty="0" smtClean="0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F </a:t>
                </a:r>
                <a:r>
                  <a:rPr lang="en-US" sz="3200" kern="0" dirty="0" err="1" smtClean="0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বল</a:t>
                </a:r>
                <a:r>
                  <a:rPr lang="en-US" sz="3200" kern="0" dirty="0" smtClean="0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en-US" sz="3200" kern="0" dirty="0" err="1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প্রোয়োগের</a:t>
                </a:r>
                <a:r>
                  <a:rPr lang="en-US" sz="3200" kern="0" dirty="0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en-US" sz="3200" kern="0" dirty="0" err="1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ফলে</a:t>
                </a:r>
                <a:r>
                  <a:rPr lang="en-US" sz="3200" kern="0" dirty="0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en-US" sz="3200" kern="0" dirty="0" err="1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যদি</a:t>
                </a:r>
                <a:r>
                  <a:rPr lang="en-US" sz="3200" kern="0" dirty="0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en-US" sz="3200" kern="0" dirty="0" err="1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বস্তুটি</a:t>
                </a:r>
                <a:r>
                  <a:rPr lang="en-US" sz="3200" kern="0" dirty="0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en-US" sz="3200" kern="0" dirty="0" err="1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বলের</a:t>
                </a:r>
                <a:r>
                  <a:rPr lang="en-US" sz="3200" kern="0" dirty="0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en-US" sz="3200" kern="0" dirty="0" err="1" smtClean="0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দিকে</a:t>
                </a:r>
                <a:r>
                  <a:rPr lang="en-US" sz="3200" kern="0" dirty="0" smtClean="0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  </a:t>
                </a:r>
                <a:r>
                  <a:rPr lang="en-US" sz="2000" kern="0" dirty="0" err="1" smtClean="0">
                    <a:solidFill>
                      <a:sysClr val="windowText" lastClr="000000"/>
                    </a:solidFill>
                  </a:rPr>
                  <a:t>S</a:t>
                </a:r>
                <a:r>
                  <a:rPr lang="en-US" sz="2100" kern="0" dirty="0" err="1" smtClean="0">
                    <a:solidFill>
                      <a:sysClr val="windowText" lastClr="000000"/>
                    </a:solidFill>
                  </a:rPr>
                  <a:t>cos</a:t>
                </a:r>
                <a14:m>
                  <m:oMath xmlns:m="http://schemas.openxmlformats.org/officeDocument/2006/math">
                    <m:r>
                      <a:rPr lang="pt-BR" sz="2100" i="1" kern="0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𝜃</m:t>
                    </m:r>
                  </m:oMath>
                </a14:m>
                <a:r>
                  <a:rPr lang="en-US" sz="3200" kern="0" dirty="0" smtClean="0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en-US" sz="3200" kern="0" dirty="0" err="1" smtClean="0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সরে</a:t>
                </a:r>
                <a:r>
                  <a:rPr lang="en-US" sz="3200" kern="0" dirty="0" smtClean="0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en-US" sz="3200" kern="0" dirty="0" err="1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যায়</a:t>
                </a:r>
                <a:r>
                  <a:rPr lang="en-US" sz="3200" kern="0" dirty="0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en-US" sz="3200" kern="0" dirty="0" err="1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তাহলে</a:t>
                </a:r>
                <a:r>
                  <a:rPr lang="en-US" sz="3200" kern="0" dirty="0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en-US" sz="3200" kern="0" dirty="0" err="1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বল</a:t>
                </a:r>
                <a:r>
                  <a:rPr lang="en-US" sz="3200" kern="0" dirty="0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en-US" sz="3200" kern="0" dirty="0" err="1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এবং</a:t>
                </a:r>
                <a:r>
                  <a:rPr lang="en-US" sz="3200" kern="0" dirty="0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en-US" sz="3200" kern="0" dirty="0" err="1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বলেরদিকে</a:t>
                </a:r>
                <a:r>
                  <a:rPr lang="en-US" sz="3200" kern="0" dirty="0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en-US" sz="3200" kern="0" dirty="0" err="1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সরনের</a:t>
                </a:r>
                <a:r>
                  <a:rPr lang="en-US" sz="3200" kern="0" dirty="0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en-US" sz="3200" kern="0" dirty="0" err="1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উপাংশের</a:t>
                </a:r>
                <a:r>
                  <a:rPr lang="en-US" sz="3200" kern="0" dirty="0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en-US" sz="3200" kern="0" dirty="0" err="1" smtClean="0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গুনফলই</a:t>
                </a:r>
                <a:r>
                  <a:rPr lang="en-US" sz="3200" kern="0" dirty="0" smtClean="0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en-US" sz="3200" kern="0" dirty="0" err="1" smtClean="0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হবে</a:t>
                </a:r>
                <a:r>
                  <a:rPr lang="en-US" sz="3200" kern="0" dirty="0" smtClean="0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en-US" sz="3200" kern="0" dirty="0" err="1" smtClean="0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কাজ</a:t>
                </a:r>
                <a:r>
                  <a:rPr lang="en-US" sz="3200" kern="0" dirty="0" smtClean="0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 । </a:t>
                </a:r>
                <a:r>
                  <a:rPr lang="en-US" sz="3200" kern="0" dirty="0" err="1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অর্থা</a:t>
                </a:r>
                <a:r>
                  <a:rPr lang="en-US" sz="3200" kern="0" dirty="0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ৎ </a:t>
                </a:r>
                <a:endParaRPr lang="en-US" kern="0" dirty="0">
                  <a:solidFill>
                    <a:sysClr val="windowText" lastClr="000000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" y="3472875"/>
                <a:ext cx="8458200" cy="1569660"/>
              </a:xfrm>
              <a:prstGeom prst="rect">
                <a:avLst/>
              </a:prstGeom>
              <a:blipFill rotWithShape="1">
                <a:blip r:embed="rId3"/>
                <a:stretch>
                  <a:fillRect l="-1875" t="-5058" b="-128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85800" y="4958775"/>
                <a:ext cx="701040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prstClr val="black"/>
                        </a:solidFill>
                        <a:latin typeface="Cambria Math"/>
                        <a:ea typeface="Cambria Math"/>
                        <a:cs typeface="NikoshBAN" pitchFamily="2" charset="0"/>
                      </a:rPr>
                      <m:t>∴</m:t>
                    </m:r>
                  </m:oMath>
                </a14:m>
                <a:r>
                  <a:rPr lang="en-US" sz="3200" dirty="0" smtClean="0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bn-IN" sz="3200" dirty="0" smtClean="0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কাজ </a:t>
                </a:r>
                <a:r>
                  <a:rPr lang="bn-IN" sz="3200" dirty="0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= বল </a:t>
                </a:r>
                <a14:m>
                  <m:oMath xmlns:m="http://schemas.openxmlformats.org/officeDocument/2006/math">
                    <m:r>
                      <a:rPr lang="bn-IN" sz="3200" i="1">
                        <a:solidFill>
                          <a:prstClr val="black"/>
                        </a:solidFill>
                        <a:latin typeface="Cambria Math"/>
                        <a:ea typeface="Cambria Math"/>
                      </a:rPr>
                      <m:t>×</m:t>
                    </m:r>
                  </m:oMath>
                </a14:m>
                <a:r>
                  <a:rPr lang="bn-IN" sz="3200" dirty="0">
                    <a:solidFill>
                      <a:prstClr val="black"/>
                    </a:solidFill>
                    <a:latin typeface="NikoshBAN" pitchFamily="2" charset="0"/>
                    <a:cs typeface="NikoshBAN" pitchFamily="2" charset="0"/>
                  </a:rPr>
                  <a:t> বলেরদিকে সরনের উপাংশ </a:t>
                </a:r>
                <a:endParaRPr lang="en-US" sz="3200" dirty="0">
                  <a:solidFill>
                    <a:prstClr val="black"/>
                  </a:solidFill>
                  <a:latin typeface="NikoshBAN" pitchFamily="2" charset="0"/>
                  <a:cs typeface="NikoshBAN" pitchFamily="2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4958775"/>
                <a:ext cx="7010400" cy="584775"/>
              </a:xfrm>
              <a:prstGeom prst="rect">
                <a:avLst/>
              </a:prstGeom>
              <a:blipFill rotWithShape="1">
                <a:blip r:embed="rId4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8026070"/>
              </p:ext>
            </p:extLst>
          </p:nvPr>
        </p:nvGraphicFramePr>
        <p:xfrm>
          <a:off x="914400" y="5486400"/>
          <a:ext cx="30734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8" name="Equation" r:id="rId5" imgW="1104840" imgH="177480" progId="Equation.3">
                  <p:embed/>
                </p:oleObj>
              </mc:Choice>
              <mc:Fallback>
                <p:oleObj name="Equation" r:id="rId5" imgW="1104840" imgH="177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5486400"/>
                        <a:ext cx="30734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2743200" y="1251288"/>
            <a:ext cx="3352800" cy="2221587"/>
            <a:chOff x="5334000" y="685800"/>
            <a:chExt cx="3352800" cy="2221587"/>
          </a:xfrm>
        </p:grpSpPr>
        <p:pic>
          <p:nvPicPr>
            <p:cNvPr id="9" name="Picture 8" descr="image002.jpg"/>
            <p:cNvPicPr>
              <a:picLocks noChangeAspect="1"/>
            </p:cNvPicPr>
            <p:nvPr/>
          </p:nvPicPr>
          <p:blipFill rotWithShape="1">
            <a:blip r:embed="rId7" cstate="print"/>
            <a:srcRect r="10491" b="8830"/>
            <a:stretch/>
          </p:blipFill>
          <p:spPr>
            <a:xfrm>
              <a:off x="5334000" y="685800"/>
              <a:ext cx="3352800" cy="2152651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6553200" y="2476500"/>
                  <a:ext cx="1143000" cy="43088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defRPr/>
                  </a:pPr>
                  <a:r>
                    <a:rPr lang="en-US" sz="2000" kern="0" dirty="0" err="1" smtClean="0">
                      <a:solidFill>
                        <a:sysClr val="windowText" lastClr="000000"/>
                      </a:solidFill>
                    </a:rPr>
                    <a:t>S</a:t>
                  </a:r>
                  <a:r>
                    <a:rPr lang="en-US" sz="2100" kern="0" dirty="0" err="1" smtClean="0">
                      <a:solidFill>
                        <a:sysClr val="windowText" lastClr="000000"/>
                      </a:solidFill>
                    </a:rPr>
                    <a:t>cos</a:t>
                  </a:r>
                  <a14:m>
                    <m:oMath xmlns:m="http://schemas.openxmlformats.org/officeDocument/2006/math">
                      <m:r>
                        <a:rPr lang="pt-BR" sz="2100" i="1" kern="0">
                          <a:solidFill>
                            <a:prstClr val="black"/>
                          </a:solidFill>
                          <a:latin typeface="Cambria Math"/>
                          <a:ea typeface="Cambria Math"/>
                        </a:rPr>
                        <m:t>𝜃</m:t>
                      </m:r>
                    </m:oMath>
                  </a14:m>
                  <a:endParaRPr lang="en-US" sz="2100" kern="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53200" y="2476500"/>
                  <a:ext cx="1143000" cy="430887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 l="-5319" t="-9859" b="-2112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012626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ndex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094" y="1318199"/>
            <a:ext cx="5786713" cy="3672902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 rot="8943329">
            <a:off x="4990800" y="2765130"/>
            <a:ext cx="136390" cy="184767"/>
          </a:xfrm>
          <a:prstGeom prst="wedgeEllipseCallout">
            <a:avLst>
              <a:gd name="adj1" fmla="val -24735"/>
              <a:gd name="adj2" fmla="val 65702"/>
            </a:avLst>
          </a:prstGeom>
          <a:solidFill>
            <a:srgbClr val="F79646">
              <a:lumMod val="75000"/>
            </a:srgbClr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Oval Callout 3"/>
          <p:cNvSpPr/>
          <p:nvPr/>
        </p:nvSpPr>
        <p:spPr>
          <a:xfrm rot="8943329">
            <a:off x="5448000" y="1774521"/>
            <a:ext cx="136390" cy="184767"/>
          </a:xfrm>
          <a:prstGeom prst="wedgeEllipseCallout">
            <a:avLst>
              <a:gd name="adj1" fmla="val -24735"/>
              <a:gd name="adj2" fmla="val 65702"/>
            </a:avLst>
          </a:prstGeom>
          <a:solidFill>
            <a:srgbClr val="92D050"/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Oval Callout 4"/>
          <p:cNvSpPr/>
          <p:nvPr/>
        </p:nvSpPr>
        <p:spPr>
          <a:xfrm rot="8943329">
            <a:off x="3924000" y="2536531"/>
            <a:ext cx="136390" cy="184767"/>
          </a:xfrm>
          <a:prstGeom prst="wedgeEllipseCallout">
            <a:avLst>
              <a:gd name="adj1" fmla="val -24735"/>
              <a:gd name="adj2" fmla="val 65702"/>
            </a:avLst>
          </a:prstGeom>
          <a:solidFill>
            <a:srgbClr val="92D050"/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val Callout 5"/>
          <p:cNvSpPr/>
          <p:nvPr/>
        </p:nvSpPr>
        <p:spPr>
          <a:xfrm rot="8943329">
            <a:off x="5143200" y="2307931"/>
            <a:ext cx="136390" cy="184767"/>
          </a:xfrm>
          <a:prstGeom prst="wedgeEllipseCallout">
            <a:avLst>
              <a:gd name="adj1" fmla="val -24735"/>
              <a:gd name="adj2" fmla="val 65702"/>
            </a:avLst>
          </a:prstGeom>
          <a:solidFill>
            <a:srgbClr val="92D050"/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Oval Callout 6"/>
          <p:cNvSpPr/>
          <p:nvPr/>
        </p:nvSpPr>
        <p:spPr>
          <a:xfrm rot="8943329">
            <a:off x="5905197" y="2765132"/>
            <a:ext cx="136390" cy="184767"/>
          </a:xfrm>
          <a:prstGeom prst="wedgeEllipseCallout">
            <a:avLst>
              <a:gd name="adj1" fmla="val -24735"/>
              <a:gd name="adj2" fmla="val 65702"/>
            </a:avLst>
          </a:prstGeom>
          <a:solidFill>
            <a:srgbClr val="92D050"/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Oval Callout 7"/>
          <p:cNvSpPr/>
          <p:nvPr/>
        </p:nvSpPr>
        <p:spPr>
          <a:xfrm rot="8943329">
            <a:off x="3161997" y="2688932"/>
            <a:ext cx="136390" cy="184767"/>
          </a:xfrm>
          <a:prstGeom prst="wedgeEllipseCallout">
            <a:avLst>
              <a:gd name="adj1" fmla="val -24735"/>
              <a:gd name="adj2" fmla="val 65702"/>
            </a:avLst>
          </a:prstGeom>
          <a:solidFill>
            <a:srgbClr val="F79646">
              <a:lumMod val="75000"/>
            </a:srgbClr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Oval Callout 8"/>
          <p:cNvSpPr/>
          <p:nvPr/>
        </p:nvSpPr>
        <p:spPr>
          <a:xfrm rot="8943329">
            <a:off x="2247597" y="2765132"/>
            <a:ext cx="136390" cy="184767"/>
          </a:xfrm>
          <a:prstGeom prst="wedgeEllipseCallout">
            <a:avLst>
              <a:gd name="adj1" fmla="val -24735"/>
              <a:gd name="adj2" fmla="val 65702"/>
            </a:avLst>
          </a:prstGeom>
          <a:solidFill>
            <a:srgbClr val="F79646">
              <a:lumMod val="75000"/>
            </a:srgbClr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Callout 9"/>
          <p:cNvSpPr/>
          <p:nvPr/>
        </p:nvSpPr>
        <p:spPr>
          <a:xfrm rot="8943329">
            <a:off x="6667197" y="2079332"/>
            <a:ext cx="136390" cy="184767"/>
          </a:xfrm>
          <a:prstGeom prst="wedgeEllipseCallout">
            <a:avLst>
              <a:gd name="adj1" fmla="val -24735"/>
              <a:gd name="adj2" fmla="val 65702"/>
            </a:avLst>
          </a:prstGeom>
          <a:solidFill>
            <a:srgbClr val="92D050"/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Oval Callout 10"/>
          <p:cNvSpPr/>
          <p:nvPr/>
        </p:nvSpPr>
        <p:spPr>
          <a:xfrm rot="8943329">
            <a:off x="3314400" y="2307932"/>
            <a:ext cx="136390" cy="184767"/>
          </a:xfrm>
          <a:prstGeom prst="wedgeEllipseCallout">
            <a:avLst>
              <a:gd name="adj1" fmla="val -24735"/>
              <a:gd name="adj2" fmla="val 65702"/>
            </a:avLst>
          </a:prstGeom>
          <a:solidFill>
            <a:srgbClr val="92D050"/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Oval Callout 11"/>
          <p:cNvSpPr/>
          <p:nvPr/>
        </p:nvSpPr>
        <p:spPr>
          <a:xfrm rot="8943329">
            <a:off x="4305000" y="1698319"/>
            <a:ext cx="136390" cy="184767"/>
          </a:xfrm>
          <a:prstGeom prst="wedgeEllipseCallout">
            <a:avLst>
              <a:gd name="adj1" fmla="val -24735"/>
              <a:gd name="adj2" fmla="val 65702"/>
            </a:avLst>
          </a:prstGeom>
          <a:solidFill>
            <a:srgbClr val="92D050"/>
          </a:solidFill>
          <a:ln w="25400" cap="flat" cmpd="sng" algn="ctr">
            <a:solidFill>
              <a:srgbClr val="FFC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Down Arrow Callout 12"/>
          <p:cNvSpPr/>
          <p:nvPr/>
        </p:nvSpPr>
        <p:spPr>
          <a:xfrm>
            <a:off x="1583585" y="575249"/>
            <a:ext cx="5257800" cy="762000"/>
          </a:xfrm>
          <a:prstGeom prst="downArrowCallout">
            <a:avLst/>
          </a:prstGeom>
          <a:solidFill>
            <a:srgbClr val="9BBB59">
              <a:lumMod val="40000"/>
              <a:lumOff val="6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অভিকর্ষ বলে কাজ হওয়ার কারণ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 rot="16200000">
            <a:off x="4472604" y="3680808"/>
            <a:ext cx="2362199" cy="334592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অভিকর্ষ বলের দিক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5486400" y="2819407"/>
            <a:ext cx="0" cy="1943099"/>
          </a:xfrm>
          <a:prstGeom prst="straightConnector1">
            <a:avLst/>
          </a:prstGeom>
          <a:noFill/>
          <a:ln w="38100" cap="flat" cmpd="sng" algn="ctr">
            <a:solidFill>
              <a:srgbClr val="002060"/>
            </a:solidFill>
            <a:prstDash val="solid"/>
            <a:tailEnd type="arrow"/>
          </a:ln>
          <a:effectLst/>
        </p:spPr>
      </p:cxnSp>
      <p:sp>
        <p:nvSpPr>
          <p:cNvPr id="16" name="Rectangle 15"/>
          <p:cNvSpPr/>
          <p:nvPr/>
        </p:nvSpPr>
        <p:spPr>
          <a:xfrm rot="16200000">
            <a:off x="4030292" y="3818316"/>
            <a:ext cx="2133600" cy="28818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আমের সরণের দিক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953001" y="2971800"/>
            <a:ext cx="0" cy="1905000"/>
          </a:xfrm>
          <a:prstGeom prst="straightConnector1">
            <a:avLst/>
          </a:prstGeom>
          <a:noFill/>
          <a:ln w="38100" cap="flat" cmpd="sng" algn="ctr">
            <a:solidFill>
              <a:srgbClr val="002060"/>
            </a:solidFill>
            <a:prstDash val="solid"/>
            <a:tailEnd type="arrow"/>
          </a:ln>
          <a:effectLst/>
        </p:spPr>
      </p:cxnSp>
      <p:sp>
        <p:nvSpPr>
          <p:cNvPr id="18" name="Rectangle 17"/>
          <p:cNvSpPr/>
          <p:nvPr/>
        </p:nvSpPr>
        <p:spPr>
          <a:xfrm>
            <a:off x="1599406" y="4953000"/>
            <a:ext cx="5943600" cy="1143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>
            <a:glow rad="101600">
              <a:srgbClr val="8064A2">
                <a:satMod val="175000"/>
                <a:alpha val="40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IN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       </a:t>
            </a:r>
            <a:r>
              <a:rPr kumimoji="0" lang="bn-BD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কাজ </a:t>
            </a:r>
            <a:r>
              <a:rPr kumimoji="0" lang="bn-IN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 </a:t>
            </a:r>
            <a:r>
              <a:rPr kumimoji="0" lang="bn-BD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=</a:t>
            </a:r>
            <a:r>
              <a:rPr kumimoji="0" lang="bn-IN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bn-BD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বল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×</a:t>
            </a:r>
            <a:r>
              <a:rPr kumimoji="0" lang="bn-BD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বলের দিকে সরণের উপাংশ</a:t>
            </a:r>
            <a:endParaRPr kumimoji="0" lang="bn-I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কাজ</a:t>
            </a:r>
            <a:r>
              <a:rPr kumimoji="0" lang="bn-IN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 </a:t>
            </a:r>
            <a:r>
              <a:rPr kumimoji="0" lang="bn-BD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=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অভিকর্ষ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bn-BD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বল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×</a:t>
            </a:r>
            <a:r>
              <a:rPr kumimoji="0" lang="bn-BD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আমের</a:t>
            </a:r>
            <a:r>
              <a:rPr kumimoji="0" lang="bn-BD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সরণ</a:t>
            </a:r>
            <a:endParaRPr lang="en-US" sz="2800" kern="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689882" y="5911334"/>
            <a:ext cx="22631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W =  F </a:t>
            </a:r>
            <a:r>
              <a:rPr lang="en-US" sz="2400" dirty="0"/>
              <a:t>× h</a:t>
            </a:r>
          </a:p>
        </p:txBody>
      </p:sp>
    </p:spTree>
    <p:extLst>
      <p:ext uri="{BB962C8B-B14F-4D97-AF65-F5344CB8AC3E}">
        <p14:creationId xmlns:p14="http://schemas.microsoft.com/office/powerpoint/2010/main" val="31629548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8.0481E-7 L 0.00503 0.30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15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9778E-7 L 0.00503 0.4384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219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44444E-6 L 0.00503 0.2944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" y="14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88529E-7 L 0.00503 0.3052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15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8" grpId="0" animBg="1"/>
      <p:bldP spid="9" grpId="0" animBg="1"/>
      <p:bldP spid="14" grpId="0"/>
      <p:bldP spid="16" grpId="0"/>
      <p:bldP spid="18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7" t="40478" r="43157" b="43374"/>
          <a:stretch/>
        </p:blipFill>
        <p:spPr>
          <a:xfrm>
            <a:off x="3905250" y="3067056"/>
            <a:ext cx="1475304" cy="14478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6540" y="1392996"/>
            <a:ext cx="645224" cy="6096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4" name="Rectangle 3"/>
          <p:cNvSpPr/>
          <p:nvPr/>
        </p:nvSpPr>
        <p:spPr>
          <a:xfrm>
            <a:off x="4667250" y="1847850"/>
            <a:ext cx="802576" cy="381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90</a:t>
            </a:r>
            <a:r>
              <a:rPr kumimoji="0" lang="en-US" sz="2400" b="0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</a:t>
            </a:r>
            <a:endParaRPr kumimoji="0" lang="en-US" sz="2400" b="0" i="0" u="none" strike="noStrike" kern="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4667250" y="1695450"/>
            <a:ext cx="2438400" cy="2346"/>
          </a:xfrm>
          <a:prstGeom prst="straightConnector1">
            <a:avLst/>
          </a:prstGeom>
          <a:noFill/>
          <a:ln w="38100" cap="flat" cmpd="sng" algn="ctr">
            <a:solidFill>
              <a:srgbClr val="002060"/>
            </a:solidFill>
            <a:prstDash val="solid"/>
            <a:tailEnd type="arrow"/>
          </a:ln>
          <a:effectLst/>
        </p:spPr>
      </p:cxnSp>
      <p:cxnSp>
        <p:nvCxnSpPr>
          <p:cNvPr id="6" name="Straight Arrow Connector 5"/>
          <p:cNvCxnSpPr/>
          <p:nvPr/>
        </p:nvCxnSpPr>
        <p:spPr>
          <a:xfrm>
            <a:off x="4667250" y="1695450"/>
            <a:ext cx="0" cy="1257300"/>
          </a:xfrm>
          <a:prstGeom prst="straightConnector1">
            <a:avLst/>
          </a:prstGeom>
          <a:noFill/>
          <a:ln w="38100" cap="flat" cmpd="sng" algn="ctr">
            <a:solidFill>
              <a:srgbClr val="002060"/>
            </a:solidFill>
            <a:prstDash val="solid"/>
            <a:tailEnd type="arrow"/>
          </a:ln>
          <a:effectLst/>
        </p:spPr>
      </p:cxnSp>
      <p:sp>
        <p:nvSpPr>
          <p:cNvPr id="7" name="Rectangle 6"/>
          <p:cNvSpPr/>
          <p:nvPr/>
        </p:nvSpPr>
        <p:spPr>
          <a:xfrm>
            <a:off x="4895850" y="1314450"/>
            <a:ext cx="2209800" cy="381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প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ৃথিবীর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সরণ</a:t>
            </a:r>
            <a:r>
              <a:rPr kumimoji="0" lang="bn-IN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ের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দিক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91050" y="2152650"/>
            <a:ext cx="2057400" cy="381000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24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মহাকর্ষ বলের দিক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</p:txBody>
      </p:sp>
      <p:sp>
        <p:nvSpPr>
          <p:cNvPr id="9" name="Down Arrow Callout 8"/>
          <p:cNvSpPr/>
          <p:nvPr/>
        </p:nvSpPr>
        <p:spPr>
          <a:xfrm>
            <a:off x="1352550" y="400050"/>
            <a:ext cx="6629400" cy="762000"/>
          </a:xfrm>
          <a:prstGeom prst="downArrowCallout">
            <a:avLst/>
          </a:prstGeom>
          <a:solidFill>
            <a:srgbClr val="9BBB59">
              <a:lumMod val="40000"/>
              <a:lumOff val="60000"/>
            </a:srgbClr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36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মহাকর্ষ বলে কাজ না হওয়ার কারণ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33600" y="4514850"/>
            <a:ext cx="58483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কাজ</a:t>
            </a:r>
            <a:r>
              <a:rPr lang="bn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=</a:t>
            </a:r>
            <a:r>
              <a:rPr lang="bn-IN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বল 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×</a:t>
            </a:r>
            <a:r>
              <a:rPr lang="bn-BD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বলের দিকে সরণের উপাংশ</a:t>
            </a:r>
            <a:endParaRPr lang="en-US" sz="2800" dirty="0">
              <a:solidFill>
                <a:prstClr val="black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38400" y="4953000"/>
            <a:ext cx="5791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BD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কাজ</a:t>
            </a:r>
            <a:r>
              <a:rPr lang="bn-IN" sz="2800" dirty="0" smtClean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bn-BD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= মহাকর্ষ বল 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×</a:t>
            </a:r>
            <a:r>
              <a:rPr lang="bn-BD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 পৃথিবীর সরণ</a:t>
            </a:r>
            <a:r>
              <a:rPr lang="en-US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×</a:t>
            </a:r>
            <a:r>
              <a:rPr lang="en-US" sz="2800" dirty="0" err="1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cos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90</a:t>
            </a:r>
            <a:r>
              <a:rPr lang="en-US" sz="2800" baseline="300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bn-BD" sz="2800" baseline="30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bn-IN" sz="2800" baseline="30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88063" y="5410200"/>
            <a:ext cx="13612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BD" sz="2800" dirty="0">
                <a:solidFill>
                  <a:prstClr val="black"/>
                </a:solidFill>
                <a:latin typeface="Times New Roman" pitchFamily="18" charset="0"/>
                <a:cs typeface="NikoshBAN" pitchFamily="2" charset="0"/>
              </a:rPr>
              <a:t>কাজ </a:t>
            </a:r>
            <a:r>
              <a:rPr lang="bn-IN" sz="2800" dirty="0" smtClean="0">
                <a:solidFill>
                  <a:prstClr val="black"/>
                </a:solidFill>
                <a:latin typeface="Times New Roman" pitchFamily="18" charset="0"/>
                <a:cs typeface="NikoshBAN" pitchFamily="2" charset="0"/>
              </a:rPr>
              <a:t> </a:t>
            </a:r>
            <a:r>
              <a:rPr lang="bn-BD" sz="2800" dirty="0" smtClean="0">
                <a:solidFill>
                  <a:prstClr val="black"/>
                </a:solidFill>
                <a:latin typeface="Times New Roman" pitchFamily="18" charset="0"/>
                <a:cs typeface="NikoshBAN" pitchFamily="2" charset="0"/>
              </a:rPr>
              <a:t>= 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cs typeface="NikoshBAN" pitchFamily="2" charset="0"/>
              </a:rPr>
              <a:t>0</a:t>
            </a:r>
            <a:endParaRPr lang="bn-BD" sz="2800" dirty="0">
              <a:solidFill>
                <a:prstClr val="black"/>
              </a:solidFill>
              <a:latin typeface="Times New Roman" pitchFamily="18" charset="0"/>
              <a:cs typeface="NikoshBAN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86000" y="6046409"/>
            <a:ext cx="37978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bn-BD" sz="2800" dirty="0">
                <a:solidFill>
                  <a:prstClr val="black"/>
                </a:solidFill>
                <a:latin typeface="NikoshBAN" pitchFamily="2" charset="0"/>
                <a:cs typeface="NikoshBAN" pitchFamily="2" charset="0"/>
              </a:rPr>
              <a:t>এ ক্ষেত্রে কাজ সম্পাদিত হয় নাই।</a:t>
            </a:r>
          </a:p>
        </p:txBody>
      </p:sp>
    </p:spTree>
    <p:extLst>
      <p:ext uri="{BB962C8B-B14F-4D97-AF65-F5344CB8AC3E}">
        <p14:creationId xmlns:p14="http://schemas.microsoft.com/office/powerpoint/2010/main" val="2665109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" presetClass="pat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57909E-6 C 0.17344 4.57909E-6 0.31667 0.12835 0.31667 0.28839 C 0.31667 0.4468 0.17344 0.57701 -3.33333E-6 0.57701 C -0.17569 0.57701 -0.31666 0.4468 -0.31666 0.28839 C -0.31666 0.12835 -0.17569 4.57909E-6 -3.33333E-6 4.57909E-6 Z " pathEditMode="relative" rAng="0" ptsTypes="fffff">
                                      <p:cBhvr>
                                        <p:cTn id="8" dur="2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83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10" grpId="0"/>
      <p:bldP spid="11" grpId="0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5400" y="983159"/>
            <a:ext cx="220980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400" b="1" u="sng" dirty="0" err="1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একক</a:t>
            </a:r>
            <a:r>
              <a:rPr lang="en-US" sz="4400" b="1" u="sng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u="sng" dirty="0" err="1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</a:t>
            </a:r>
            <a:endParaRPr lang="en-US" sz="2000" b="1" u="sng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1550" y="3048000"/>
            <a:ext cx="708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বলতে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বুঝায়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?</a:t>
            </a:r>
          </a:p>
          <a:p>
            <a:pPr>
              <a:buFont typeface="Wingdings" pitchFamily="2" charset="2"/>
              <a:buChar char="ü"/>
            </a:pP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রহিম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বৃত্তাকার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পথে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১০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মিনিট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চলার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পূর্বের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অবস্থানে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ফিরে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এলে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তার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কাজের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পরিমান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কত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?।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122" name="Picture 2" descr="C:\Users\all users.allusers-PC\Desktop\Work\7_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7808" y="685800"/>
            <a:ext cx="2893325" cy="20574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4018658"/>
            <a:ext cx="8229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বলের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দ্বারা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বলের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বিরুদ্ধে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বলতে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কী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বুঝ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?</a:t>
            </a:r>
          </a:p>
          <a:p>
            <a:pPr>
              <a:buFont typeface="Wingdings" pitchFamily="2" charset="2"/>
              <a:buChar char="Ø"/>
            </a:pPr>
            <a:r>
              <a:rPr lang="bn-IN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কোন ব্যক্তি একটি বস্তুর উপর 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10 N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বল প্র্রয়োগ করায় বস্তুটি বলের অভিমুখে 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10m </a:t>
            </a:r>
            <a:r>
              <a:rPr lang="bn-BD" sz="3200" dirty="0" smtClean="0">
                <a:latin typeface="NikoshBAN" pitchFamily="2" charset="0"/>
                <a:cs typeface="NikoshBAN" pitchFamily="2" charset="0"/>
              </a:rPr>
              <a:t>সরে গেল। ঐ ব্যক্তির কাজের পরিমান কত হবে?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0" y="1590991"/>
            <a:ext cx="25908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u="sng" dirty="0" err="1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জোড়ায়</a:t>
            </a:r>
            <a:r>
              <a:rPr lang="en-US" sz="4000" u="sng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000" u="sng" dirty="0" err="1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</a:t>
            </a:r>
            <a:endParaRPr lang="en-US" sz="1600" u="sng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4098" name="Picture 2" descr="C:\Users\all users.allusers-PC\Desktop\Work\joray kaj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2400" y="533400"/>
            <a:ext cx="4724400" cy="3454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266700"/>
            <a:ext cx="8534401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66" t="15869" r="13860" b="31156"/>
          <a:stretch/>
        </p:blipFill>
        <p:spPr bwMode="auto">
          <a:xfrm>
            <a:off x="304799" y="266700"/>
            <a:ext cx="2857526" cy="81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7" t="13949" r="7172" b="34456"/>
          <a:stretch/>
        </p:blipFill>
        <p:spPr bwMode="auto">
          <a:xfrm>
            <a:off x="4552949" y="351478"/>
            <a:ext cx="2933699" cy="734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3790948" y="1110876"/>
            <a:ext cx="4457700" cy="4909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90000"/>
              </a:lnSpc>
              <a:spcBef>
                <a:spcPct val="20000"/>
              </a:spcBef>
              <a:buFont typeface="Wingdings 2" pitchFamily="18" charset="2"/>
              <a:buChar char=""/>
              <a:defRPr/>
            </a:pPr>
            <a:r>
              <a:rPr lang="en-US" sz="2800" b="1" dirty="0" err="1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2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বলতে </a:t>
            </a:r>
            <a:r>
              <a:rPr lang="bn-BD" sz="28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কি বুঝি?</a:t>
            </a:r>
            <a:endParaRPr lang="en-US" sz="280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90948" y="1535871"/>
            <a:ext cx="5353052" cy="4909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90000"/>
              </a:lnSpc>
              <a:spcBef>
                <a:spcPct val="20000"/>
              </a:spcBef>
              <a:buFont typeface="Wingdings 2" pitchFamily="18" charset="2"/>
              <a:buChar char=""/>
              <a:defRPr/>
            </a:pPr>
            <a:r>
              <a:rPr lang="en-US" sz="2800" b="1" dirty="0" err="1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কাজের</a:t>
            </a:r>
            <a:r>
              <a:rPr lang="en-US" sz="2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প্রকারভেদ</a:t>
            </a:r>
            <a:r>
              <a:rPr lang="en-US" sz="2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BD" sz="2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বলতে </a:t>
            </a:r>
            <a:r>
              <a:rPr lang="bn-BD" sz="2800" b="1" dirty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কি বুঝি?</a:t>
            </a:r>
            <a:endParaRPr lang="en-US" sz="280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90948" y="1981200"/>
            <a:ext cx="3717308" cy="4909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90000"/>
              </a:lnSpc>
              <a:spcBef>
                <a:spcPct val="20000"/>
              </a:spcBef>
              <a:buFont typeface="Wingdings 2" pitchFamily="18" charset="2"/>
              <a:buChar char=""/>
              <a:defRPr/>
            </a:pPr>
            <a:r>
              <a:rPr lang="en-US" sz="2800" b="1" dirty="0" err="1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কাজের</a:t>
            </a:r>
            <a:r>
              <a:rPr lang="en-US" sz="2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মাত্রা</a:t>
            </a:r>
            <a:r>
              <a:rPr lang="en-US" sz="2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800" b="1" dirty="0" err="1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একক</a:t>
            </a:r>
            <a:r>
              <a:rPr lang="en-US" sz="2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 </a:t>
            </a:r>
            <a:endParaRPr lang="en-US" sz="280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90948" y="2381250"/>
            <a:ext cx="4656446" cy="4909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lnSpc>
                <a:spcPct val="90000"/>
              </a:lnSpc>
              <a:spcBef>
                <a:spcPct val="20000"/>
              </a:spcBef>
              <a:buFont typeface="Wingdings 2" pitchFamily="18" charset="2"/>
              <a:buChar char=""/>
              <a:defRPr/>
            </a:pPr>
            <a:r>
              <a:rPr lang="en-US" sz="2800" b="1" dirty="0" err="1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অভিকর্ষ</a:t>
            </a:r>
            <a:r>
              <a:rPr lang="en-US" sz="2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800" b="1" dirty="0" err="1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মহাকর্ষ</a:t>
            </a:r>
            <a:r>
              <a:rPr lang="en-US" sz="2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বল</a:t>
            </a:r>
            <a:r>
              <a:rPr lang="en-US" sz="2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দ্বারা</a:t>
            </a:r>
            <a:r>
              <a:rPr lang="en-US" sz="2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b="1" dirty="0" err="1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2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2800" b="1" dirty="0" smtClean="0">
                <a:solidFill>
                  <a:srgbClr val="00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। </a:t>
            </a:r>
            <a:endParaRPr lang="en-US" sz="2800" b="1" dirty="0">
              <a:solidFill>
                <a:srgbClr val="00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129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ainbo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4019550" y="4105147"/>
            <a:ext cx="4400551" cy="1244199"/>
          </a:xfrm>
          <a:prstGeom prst="wedgeRoundRectCallout">
            <a:avLst>
              <a:gd name="adj1" fmla="val -61177"/>
              <a:gd name="adj2" fmla="val -186856"/>
              <a:gd name="adj3" fmla="val 16667"/>
            </a:avLst>
          </a:prstGeom>
          <a:noFill/>
          <a:ln w="101600" cap="sq" cmpd="dbl" algn="ctr">
            <a:solidFill>
              <a:srgbClr val="0000FF"/>
            </a:solidFill>
            <a:prstDash val="solid"/>
            <a:miter lim="800000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914124">
              <a:defRPr/>
            </a:pPr>
            <a:endParaRPr lang="en-US" sz="3000" b="1" kern="0" dirty="0" smtClean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55195" y="4176496"/>
            <a:ext cx="3810000" cy="1092232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defTabSz="914124"/>
            <a:r>
              <a:rPr lang="bn-IN" sz="1400" b="1" dirty="0" smtClean="0">
                <a:ln w="11430"/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1400" b="1" dirty="0">
              <a:ln w="11430"/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87202" y="283456"/>
            <a:ext cx="49695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72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সবাইকে </a:t>
            </a:r>
            <a:r>
              <a:rPr lang="en-US" sz="7200" b="1" dirty="0" err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শুভেচ্ছা</a:t>
            </a:r>
            <a:r>
              <a:rPr lang="en-US" sz="7200" b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7200" b="1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</a:t>
            </a:r>
            <a:r>
              <a:rPr lang="en-US" sz="72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72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" y="865214"/>
            <a:ext cx="3810000" cy="360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671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500"/>
                            </p:stCondLst>
                            <p:childTnLst>
                              <p:par>
                                <p:cTn id="24" presetID="2" presetClass="entr" presetSubtype="12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9" grpId="0"/>
      <p:bldP spid="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28650" y="1214735"/>
            <a:ext cx="2743200" cy="9233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5400" u="sng" dirty="0" err="1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মূল্যায়ন</a:t>
            </a:r>
            <a:endParaRPr lang="en-US" sz="1600" u="sng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7200" y="2967335"/>
            <a:ext cx="84582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উদাহরনে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হয়েছে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কোন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উদাহরনে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হয়নি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কেন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? </a:t>
            </a:r>
          </a:p>
          <a:p>
            <a:endParaRPr lang="en-US" sz="2800" dirty="0" smtClean="0">
              <a:latin typeface="NikoshBAN" pitchFamily="2" charset="0"/>
              <a:cs typeface="NikoshBAN" pitchFamily="2" charset="0"/>
            </a:endParaRPr>
          </a:p>
          <a:p>
            <a:pPr>
              <a:buFont typeface="Wingdings" pitchFamily="2" charset="2"/>
              <a:buChar char="q"/>
            </a:pP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রতন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এক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প্যাকেট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বই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হাত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দিয়ে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ধরে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দাঁড়িয়ে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আছে</a:t>
            </a:r>
            <a:endParaRPr lang="en-US" sz="2800" dirty="0" smtClean="0">
              <a:latin typeface="NikoshBAN" pitchFamily="2" charset="0"/>
              <a:cs typeface="NikoshBAN" pitchFamily="2" charset="0"/>
            </a:endParaRPr>
          </a:p>
          <a:p>
            <a:pPr>
              <a:buFont typeface="Wingdings" pitchFamily="2" charset="2"/>
              <a:buChar char="q"/>
            </a:pP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নীরু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একটি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ভারী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ব্যাগ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কে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সিঁড়ি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দিয়ে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উপরে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উঠাচ্ছে</a:t>
            </a:r>
            <a:endParaRPr lang="en-US" sz="2800" dirty="0" smtClean="0">
              <a:latin typeface="NikoshBAN" pitchFamily="2" charset="0"/>
              <a:cs typeface="NikoshBAN" pitchFamily="2" charset="0"/>
            </a:endParaRPr>
          </a:p>
          <a:p>
            <a:pPr>
              <a:buFont typeface="Wingdings" pitchFamily="2" charset="2"/>
              <a:buChar char="q"/>
            </a:pP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ছোট্ট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রিমি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জোরে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দেয়ালকে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ঠেলছে</a:t>
            </a:r>
            <a:endParaRPr lang="en-US" sz="2800" dirty="0" smtClean="0">
              <a:latin typeface="NikoshBAN" pitchFamily="2" charset="0"/>
              <a:cs typeface="NikoshBAN" pitchFamily="2" charset="0"/>
            </a:endParaRPr>
          </a:p>
          <a:p>
            <a:pPr>
              <a:buFont typeface="Wingdings" pitchFamily="2" charset="2"/>
              <a:buChar char="q"/>
            </a:pP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মিতা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পদার্থবিজ্ঞান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বইখানা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কে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ঠেলে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টেবিলের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উপর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দিয়ে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এক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প্রান্ত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 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থেকে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অন্য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প্রান্তে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নিয়ে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2800" dirty="0" err="1" smtClean="0">
                <a:latin typeface="NikoshBAN" pitchFamily="2" charset="0"/>
                <a:cs typeface="NikoshBAN" pitchFamily="2" charset="0"/>
              </a:rPr>
              <a:t>যাচ্ছে</a:t>
            </a:r>
            <a:endParaRPr lang="en-US" sz="2800" dirty="0" smtClean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074" name="Picture 2" descr="C:\Users\all users.allusers-PC\Desktop\Work\9b15c9f01b90005b773b37c3b3f50f80-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7600" y="381000"/>
            <a:ext cx="3733800" cy="25908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200" y="754577"/>
            <a:ext cx="243840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400" b="1" u="sng" dirty="0" err="1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বাড়ীর</a:t>
            </a:r>
            <a:r>
              <a:rPr lang="en-US" sz="4400" b="1" u="sng" dirty="0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400" b="1" u="sng" dirty="0" err="1" smtClean="0">
                <a:ln w="11430"/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কাজ</a:t>
            </a:r>
            <a:endParaRPr lang="en-US" b="1" u="sng" dirty="0">
              <a:ln w="11430"/>
              <a:solidFill>
                <a:sysClr val="windowText" lastClr="0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4800" y="2743200"/>
            <a:ext cx="8458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v"/>
            </a:pP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৬০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কেজি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ভরের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এক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জন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লোক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সিড়ি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দিয়ে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১৫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সেকেন্ডে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ছাদে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উঠে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।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সিড়িতে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ধাপ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সংখ্যা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২০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টি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এবং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প্রতিটি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ধাপের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উচ্চতা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২০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সেন্টিমিটার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। </a:t>
            </a:r>
          </a:p>
          <a:p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ক)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লোকটি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কত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উচ্চতায়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উঠেছিল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?</a:t>
            </a:r>
          </a:p>
          <a:p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খ) ঐ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লোকের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ওজন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কত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?</a:t>
            </a:r>
          </a:p>
          <a:p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গ)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ছাদে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উঠতে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লোকটি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কত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কাজ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করেছিল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?</a:t>
            </a:r>
          </a:p>
          <a:p>
            <a:r>
              <a:rPr lang="en-US" sz="3200" dirty="0" smtClean="0">
                <a:latin typeface="NikoshBAN" pitchFamily="2" charset="0"/>
                <a:cs typeface="NikoshBAN" pitchFamily="2" charset="0"/>
              </a:rPr>
              <a:t>ঘ)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সিড়ি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দিয়ে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উপরে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উঠতে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কষ্টকর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কেন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?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ব্যাখ্যা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কর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।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2052" name="Picture 4" descr="F:\DOWNLOAD\homework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381018"/>
            <a:ext cx="4495800" cy="220979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7700"/>
            <a:ext cx="5105400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Callout 2"/>
          <p:cNvSpPr/>
          <p:nvPr/>
        </p:nvSpPr>
        <p:spPr>
          <a:xfrm>
            <a:off x="1214438" y="838200"/>
            <a:ext cx="2486025" cy="1774825"/>
          </a:xfrm>
          <a:prstGeom prst="wedgeEllipseCallout">
            <a:avLst>
              <a:gd name="adj1" fmla="val -21382"/>
              <a:gd name="adj2" fmla="val 67883"/>
            </a:avLst>
          </a:prstGeom>
          <a:solidFill>
            <a:srgbClr val="AB946B"/>
          </a:solidFill>
          <a:ln w="15875" cap="rnd" cmpd="sng" algn="ctr">
            <a:solidFill>
              <a:srgbClr val="AB946B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Garamond" panose="02020404030301010803"/>
            </a:endParaRPr>
          </a:p>
        </p:txBody>
      </p:sp>
      <p:sp>
        <p:nvSpPr>
          <p:cNvPr id="4" name="Rectangular Callout 3"/>
          <p:cNvSpPr/>
          <p:nvPr/>
        </p:nvSpPr>
        <p:spPr>
          <a:xfrm>
            <a:off x="4419600" y="1524000"/>
            <a:ext cx="4191000" cy="1652588"/>
          </a:xfrm>
          <a:prstGeom prst="wedgeRectCallout">
            <a:avLst>
              <a:gd name="adj1" fmla="val -83923"/>
              <a:gd name="adj2" fmla="val 81773"/>
            </a:avLst>
          </a:prstGeom>
          <a:solidFill>
            <a:srgbClr val="AB946B"/>
          </a:solidFill>
          <a:ln w="15875" cap="rnd" cmpd="sng" algn="ctr">
            <a:solidFill>
              <a:srgbClr val="AB946B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Garamond" panose="020204040303010108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03271" y="1636933"/>
            <a:ext cx="400733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জানালা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দৃশ্য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কম্পিউটার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সারাবিশ্ব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bn-IN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600" kern="0" dirty="0">
              <a:solidFill>
                <a:sysClr val="windowText" lastClr="000000"/>
              </a:solidFill>
              <a:latin typeface="Verdan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52987" y="947384"/>
            <a:ext cx="2362199" cy="2509736"/>
          </a:xfrm>
          <a:prstGeom prst="rect">
            <a:avLst/>
          </a:prstGeom>
        </p:spPr>
        <p:txBody>
          <a:bodyPr>
            <a:prstTxWarp prst="textArchUpPour">
              <a:avLst/>
            </a:prstTxWarp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ডিজিটাল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বাংলাদেশ  </a:t>
            </a:r>
            <a:endParaRPr lang="en-US" sz="600" kern="0" dirty="0">
              <a:solidFill>
                <a:sysClr val="windowText" lastClr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9410802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7700"/>
            <a:ext cx="5105400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Callout 2"/>
          <p:cNvSpPr/>
          <p:nvPr/>
        </p:nvSpPr>
        <p:spPr>
          <a:xfrm>
            <a:off x="1214438" y="838200"/>
            <a:ext cx="2486025" cy="1774825"/>
          </a:xfrm>
          <a:prstGeom prst="wedgeEllipseCallout">
            <a:avLst>
              <a:gd name="adj1" fmla="val -21382"/>
              <a:gd name="adj2" fmla="val 67883"/>
            </a:avLst>
          </a:prstGeom>
          <a:solidFill>
            <a:srgbClr val="AB946B"/>
          </a:solidFill>
          <a:ln w="15875" cap="rnd" cmpd="sng" algn="ctr">
            <a:solidFill>
              <a:srgbClr val="AB946B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Garamond" panose="02020404030301010803"/>
            </a:endParaRPr>
          </a:p>
        </p:txBody>
      </p:sp>
      <p:sp>
        <p:nvSpPr>
          <p:cNvPr id="4" name="Rectangular Callout 3"/>
          <p:cNvSpPr/>
          <p:nvPr/>
        </p:nvSpPr>
        <p:spPr>
          <a:xfrm>
            <a:off x="4038600" y="1535112"/>
            <a:ext cx="4952999" cy="1284288"/>
          </a:xfrm>
          <a:prstGeom prst="wedgeRectCallout">
            <a:avLst>
              <a:gd name="adj1" fmla="val -70901"/>
              <a:gd name="adj2" fmla="val 133078"/>
            </a:avLst>
          </a:prstGeom>
          <a:solidFill>
            <a:srgbClr val="AB946B"/>
          </a:solidFill>
          <a:ln w="15875" cap="rnd" cmpd="sng" algn="ctr">
            <a:solidFill>
              <a:srgbClr val="AB946B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Garamond" panose="020204040303010108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14800" y="1636933"/>
            <a:ext cx="48767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শতভাগ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অনলাইন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শিক্ষা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কার্যক্রম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চালু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হলে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,</a:t>
            </a:r>
            <a:endParaRPr lang="en-US" sz="2800" kern="0" dirty="0">
              <a:blipFill>
                <a:blip r:embed="rId3"/>
                <a:stretch>
                  <a:fillRect/>
                </a:stretch>
              </a:blipFill>
              <a:effectLst>
                <a:glow rad="127000">
                  <a:srgbClr val="E7E6E6">
                    <a:lumMod val="90000"/>
                  </a:srgbClr>
                </a:glo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ফেলের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হার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শূন্যের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কোটায়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যাবে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চলে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r>
              <a:rPr lang="bn-IN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00" kern="0" dirty="0">
              <a:solidFill>
                <a:sysClr val="windowText" lastClr="000000"/>
              </a:solidFill>
              <a:latin typeface="Verdan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52987" y="947384"/>
            <a:ext cx="2362199" cy="2509736"/>
          </a:xfrm>
          <a:prstGeom prst="rect">
            <a:avLst/>
          </a:prstGeom>
        </p:spPr>
        <p:txBody>
          <a:bodyPr>
            <a:prstTxWarp prst="textArchUpPour">
              <a:avLst/>
            </a:prstTxWarp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ডিজিটাল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বাংলাদেশ  </a:t>
            </a:r>
            <a:endParaRPr lang="en-US" sz="600" kern="0" dirty="0">
              <a:solidFill>
                <a:sysClr val="windowText" lastClr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6259847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9507">
            <a:off x="1183316" y="610628"/>
            <a:ext cx="2823165" cy="22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99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616" y="648230"/>
            <a:ext cx="2468563" cy="263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097212"/>
            <a:ext cx="5257800" cy="360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762000"/>
            <a:ext cx="58166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0585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457200"/>
            <a:ext cx="6534150" cy="230832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4000" b="1" dirty="0">
                <a:ln w="11430"/>
                <a:gradFill>
                  <a:gsLst>
                    <a:gs pos="0">
                      <a:srgbClr val="CCAF0A">
                        <a:tint val="70000"/>
                        <a:satMod val="245000"/>
                      </a:srgbClr>
                    </a:gs>
                    <a:gs pos="75000">
                      <a:srgbClr val="CCAF0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CAF0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</a:rPr>
              <a:t> </a:t>
            </a:r>
            <a:r>
              <a:rPr lang="bn-IN" sz="4800" b="1" dirty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আল্লাহ্‌ আমাদের উপর সহায় হউন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4800" b="1" dirty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  আজ এ পর্যন্তই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4800" b="1" dirty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  খোদা হাফেজ।</a:t>
            </a:r>
            <a:endParaRPr lang="en-US" sz="4800" b="1" dirty="0">
              <a:ln w="11430"/>
              <a:solidFill>
                <a:srgbClr val="CC00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2533650"/>
            <a:ext cx="6934200" cy="409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5200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3" t="15874" r="18092" b="38670"/>
          <a:stretch/>
        </p:blipFill>
        <p:spPr bwMode="auto">
          <a:xfrm>
            <a:off x="3672352" y="471969"/>
            <a:ext cx="1905480" cy="61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18582"/>
            <a:ext cx="7620000" cy="4953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 rot="20936247">
            <a:off x="1621731" y="3145624"/>
            <a:ext cx="4288779" cy="2089162"/>
          </a:xfrm>
          <a:prstGeom prst="rect">
            <a:avLst/>
          </a:prstGeom>
          <a:scene3d>
            <a:camera prst="isometricOffAxis2Left"/>
            <a:lightRig rig="threePt" dir="t"/>
          </a:scene3d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44" b="1" kern="0" spc="44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2844" b="1" kern="0" spc="44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মোঃহাবিবুর রহমান </a:t>
            </a:r>
            <a:endParaRPr lang="en-US" sz="2844" b="1" kern="0" spc="44" dirty="0">
              <a:ln w="11430"/>
              <a:gradFill>
                <a:gsLst>
                  <a:gs pos="25000">
                    <a:srgbClr val="333399">
                      <a:satMod val="155000"/>
                    </a:srgbClr>
                  </a:gs>
                  <a:gs pos="100000">
                    <a:srgbClr val="333399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16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</a:t>
            </a:r>
            <a:r>
              <a:rPr lang="bn-IN" sz="16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ইনস্ট্রাক্টর (পদার্থবিজ্ঞান) </a:t>
            </a:r>
            <a:endParaRPr lang="en-US" sz="2133" b="1" kern="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133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bn-IN" sz="2133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টেকনিক্যাল স্কুল ও কলেজ </a:t>
            </a:r>
            <a:endParaRPr lang="bn-BD" sz="2133" b="1" kern="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133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</a:t>
            </a:r>
            <a:r>
              <a:rPr lang="en-US" sz="2133" b="1" kern="0" dirty="0" err="1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কিশোরগঞ্জ</a:t>
            </a:r>
            <a:r>
              <a:rPr lang="bn-IN" sz="2133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16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।  </a:t>
            </a:r>
            <a:r>
              <a:rPr lang="bn-BD" sz="16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1600" b="1" kern="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1600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</a:t>
            </a:r>
            <a:r>
              <a:rPr lang="en-US" sz="2133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0171</a:t>
            </a:r>
            <a:r>
              <a:rPr lang="bn-IN" sz="2133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৫৩৪২৯৩৪ </a:t>
            </a:r>
            <a:endParaRPr lang="en-US" sz="2133" b="1" kern="0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133" b="1" kern="0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</a:t>
            </a:r>
            <a:endParaRPr lang="en-US" sz="2133" kern="0" dirty="0">
              <a:solidFill>
                <a:srgbClr val="00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53000" y="3326153"/>
            <a:ext cx="2819401" cy="1699568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bn-BD" sz="2844" b="1" spc="44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শ্রেণিঃ</a:t>
            </a:r>
            <a:r>
              <a:rPr lang="en-US" sz="2844" b="1" spc="44" dirty="0" err="1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একাদশ</a:t>
            </a:r>
            <a:r>
              <a:rPr lang="en-US" sz="2844" b="1" spc="44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bn-IN" sz="2844" b="1" spc="44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2844" b="1" spc="44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</a:p>
          <a:p>
            <a:pPr>
              <a:defRPr/>
            </a:pP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 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বিষয়ঃ</a:t>
            </a: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পদার্থ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বিজ্ঞান</a:t>
            </a: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-১ </a:t>
            </a:r>
          </a:p>
          <a:p>
            <a:pPr>
              <a:defRPr/>
            </a:pP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অধ্যায়ঃ</a:t>
            </a: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০</a:t>
            </a:r>
            <a:r>
              <a:rPr lang="bn-IN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৫ </a:t>
            </a:r>
            <a:r>
              <a:rPr lang="en-US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</a:t>
            </a:r>
            <a:r>
              <a:rPr lang="bn-BD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0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 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সময়ঃ </a:t>
            </a: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৯০ 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মিনিট  </a:t>
            </a:r>
          </a:p>
          <a:p>
            <a:pPr>
              <a:defRPr/>
            </a:pPr>
            <a:endParaRPr lang="bn-BD" sz="16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1" t="3334" r="6146" b="3055"/>
          <a:stretch/>
        </p:blipFill>
        <p:spPr>
          <a:xfrm rot="19940062">
            <a:off x="1934080" y="4493111"/>
            <a:ext cx="481666" cy="80606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9110132" y="5729850"/>
            <a:ext cx="9122638" cy="53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bn-IN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কথা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বলা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এদিক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সেদিক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তাকানো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  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283" y="1573554"/>
            <a:ext cx="1524000" cy="17525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পদার্থবিজ্ঞান ১ম পত্র শাহজাহান তপন pdf [Edition 2023] | Physics 1st paper shahjahan  tapan pdf download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3" t="5982" r="53877" b="6241"/>
          <a:stretch/>
        </p:blipFill>
        <p:spPr bwMode="auto">
          <a:xfrm>
            <a:off x="5781836" y="1791311"/>
            <a:ext cx="1130404" cy="148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0904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30000">
        <p15:prstTrans prst="pageCurlDouble" invX="1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9" name="WordArt 3" descr="White marble"/>
          <p:cNvSpPr>
            <a:spLocks noChangeArrowheads="1" noChangeShapeType="1" noTextEdit="1"/>
          </p:cNvSpPr>
          <p:nvPr/>
        </p:nvSpPr>
        <p:spPr bwMode="auto">
          <a:xfrm>
            <a:off x="381000" y="448235"/>
            <a:ext cx="8077200" cy="2438400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en-US" sz="3600" kern="10" dirty="0" smtClean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পঞ্চম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অধ্যায়</a:t>
            </a:r>
            <a:r>
              <a:rPr lang="en-US" sz="3600" kern="10" dirty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600" kern="10" dirty="0">
                <a:ln w="9525">
                  <a:round/>
                  <a:headEnd/>
                  <a:tailEnd/>
                </a:ln>
                <a:blipFill dpi="0" rotWithShape="0">
                  <a:blip r:embed="rId2"/>
                  <a:srcRect/>
                  <a:tile tx="0" ty="0" sx="100000" sy="100000" flip="none" algn="tl"/>
                </a:blipFill>
                <a:latin typeface="Arial" panose="020B0604020202020204" pitchFamily="34" charset="0"/>
              </a:rPr>
              <a:t> </a:t>
            </a:r>
            <a:endParaRPr lang="en-US" sz="3600" kern="10" dirty="0">
              <a:ln w="9525">
                <a:round/>
                <a:headEnd/>
                <a:tailEnd/>
              </a:ln>
              <a:blipFill dpi="0" rotWithShape="0">
                <a:blip r:embed="rId2"/>
                <a:srcRect/>
                <a:tile tx="0" ty="0" sx="100000" sy="100000" flip="none" algn="tl"/>
              </a:blipFill>
              <a:latin typeface="Arial" panose="020B0604020202020204" pitchFamily="34" charset="0"/>
            </a:endParaRPr>
          </a:p>
        </p:txBody>
      </p:sp>
      <p:sp>
        <p:nvSpPr>
          <p:cNvPr id="65540" name="WordArt 4"/>
          <p:cNvSpPr>
            <a:spLocks noChangeArrowheads="1" noChangeShapeType="1" noTextEdit="1"/>
          </p:cNvSpPr>
          <p:nvPr/>
        </p:nvSpPr>
        <p:spPr bwMode="auto">
          <a:xfrm>
            <a:off x="2247900" y="2895600"/>
            <a:ext cx="5029200" cy="1600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BottomRight">
                <a:rot lat="0" lon="21239990" rev="0"/>
              </a:camera>
              <a:lightRig rig="legacyHarsh3" dir="l"/>
            </a:scene3d>
            <a:sp3d extrusionH="430200" prstMaterial="legacyMatte">
              <a:extrusionClr>
                <a:srgbClr val="C0C0C0"/>
              </a:extrusionClr>
              <a:contourClr>
                <a:srgbClr val="DCEBF5"/>
              </a:contourClr>
            </a:sp3d>
          </a:bodyPr>
          <a:lstStyle/>
          <a:p>
            <a:pPr algn="ctr">
              <a:defRPr/>
            </a:pP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  <a:latin typeface="NikoshBAN" panose="02000000000000000000" pitchFamily="2" charset="0"/>
                <a:cs typeface="NikoshBAN" panose="02000000000000000000" pitchFamily="2" charset="0"/>
              </a:rPr>
              <a:t>কাজ,শক্তি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  <a:latin typeface="NikoshBAN" panose="02000000000000000000" pitchFamily="2" charset="0"/>
                <a:cs typeface="NikoshBAN" panose="02000000000000000000" pitchFamily="2" charset="0"/>
              </a:rPr>
              <a:t> ও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  <a:latin typeface="NikoshBAN" panose="02000000000000000000" pitchFamily="2" charset="0"/>
                <a:cs typeface="NikoshBAN" panose="02000000000000000000" pitchFamily="2" charset="0"/>
              </a:rPr>
              <a:t>ক্ষমতা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DCEBF5"/>
                    </a:gs>
                    <a:gs pos="8000">
                      <a:srgbClr val="83A7C3"/>
                    </a:gs>
                    <a:gs pos="13000">
                      <a:srgbClr val="768FB9"/>
                    </a:gs>
                    <a:gs pos="21001">
                      <a:srgbClr val="83A7C3"/>
                    </a:gs>
                    <a:gs pos="52000">
                      <a:srgbClr val="FFFFFF"/>
                    </a:gs>
                    <a:gs pos="56000">
                      <a:srgbClr val="9C6563"/>
                    </a:gs>
                    <a:gs pos="58000">
                      <a:srgbClr val="80302D"/>
                    </a:gs>
                    <a:gs pos="71001">
                      <a:srgbClr val="C0524E"/>
                    </a:gs>
                    <a:gs pos="94000">
                      <a:srgbClr val="EBDAD4"/>
                    </a:gs>
                    <a:gs pos="100000">
                      <a:srgbClr val="55261C"/>
                    </a:gs>
                  </a:gsLst>
                  <a:lin ang="5400000" scaled="1"/>
                </a:gradFill>
              </a:rPr>
              <a:t> </a:t>
            </a:r>
            <a:endParaRPr lang="en-US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DCEBF5"/>
                  </a:gs>
                  <a:gs pos="8000">
                    <a:srgbClr val="83A7C3"/>
                  </a:gs>
                  <a:gs pos="13000">
                    <a:srgbClr val="768FB9"/>
                  </a:gs>
                  <a:gs pos="21001">
                    <a:srgbClr val="83A7C3"/>
                  </a:gs>
                  <a:gs pos="52000">
                    <a:srgbClr val="FFFFFF"/>
                  </a:gs>
                  <a:gs pos="56000">
                    <a:srgbClr val="9C6563"/>
                  </a:gs>
                  <a:gs pos="58000">
                    <a:srgbClr val="80302D"/>
                  </a:gs>
                  <a:gs pos="71001">
                    <a:srgbClr val="C0524E"/>
                  </a:gs>
                  <a:gs pos="94000">
                    <a:srgbClr val="EBDAD4"/>
                  </a:gs>
                  <a:gs pos="100000">
                    <a:srgbClr val="55261C"/>
                  </a:gs>
                </a:gsLst>
                <a:lin ang="5400000" scaled="1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271159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s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533401"/>
            <a:ext cx="1276350" cy="1905000"/>
          </a:xfrm>
          <a:prstGeom prst="rect">
            <a:avLst/>
          </a:prstGeom>
        </p:spPr>
      </p:pic>
      <p:pic>
        <p:nvPicPr>
          <p:cNvPr id="4" name="Picture 3" descr="images1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457218"/>
            <a:ext cx="3352800" cy="232116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2819409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একজন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লোক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বসে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বসে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বাড়িটি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পাহারা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দিচ্ছেন</a:t>
            </a:r>
            <a:endParaRPr lang="en-US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29200" y="3124200"/>
            <a:ext cx="396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শিশুটি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দেওয়াল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টি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কে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ধাক্কা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দিয়েও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সরাতে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পারছে</a:t>
            </a:r>
            <a:r>
              <a:rPr lang="en-US" sz="32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200" dirty="0" err="1" smtClean="0">
                <a:latin typeface="NikoshBAN" pitchFamily="2" charset="0"/>
                <a:cs typeface="NikoshBAN" pitchFamily="2" charset="0"/>
              </a:rPr>
              <a:t>না</a:t>
            </a:r>
            <a:endParaRPr lang="en-US" sz="32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8" name="Picture 7" descr="images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1152" y="3696388"/>
            <a:ext cx="3457575" cy="20002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14450" y="5525883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শিশুটিকে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টেনে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নিয়ে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যাচ্ছে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" name="Picture 9" descr="623-03442577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7400" y="685800"/>
            <a:ext cx="1905000" cy="1905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68" y="1010978"/>
            <a:ext cx="2607776" cy="366396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340061" y="4925130"/>
            <a:ext cx="2037522" cy="461665"/>
          </a:xfrm>
          <a:prstGeom prst="rect">
            <a:avLst/>
          </a:prstGeom>
          <a:solidFill>
            <a:srgbClr val="DB1BB6"/>
          </a:solidFill>
          <a:ln w="1270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বালকটি</a:t>
            </a:r>
            <a:r>
              <a:rPr lang="en-US" sz="2400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বই</a:t>
            </a:r>
            <a:r>
              <a:rPr lang="en-US" sz="2400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পড়ছে</a:t>
            </a:r>
            <a:r>
              <a:rPr lang="en-US" sz="2400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2400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79338" y="4939198"/>
            <a:ext cx="3982599" cy="461665"/>
          </a:xfrm>
          <a:prstGeom prst="rect">
            <a:avLst/>
          </a:prstGeom>
          <a:solidFill>
            <a:srgbClr val="DB1BB6"/>
          </a:solidFill>
          <a:ln w="1270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</a:bodyPr>
          <a:lstStyle/>
          <a:p>
            <a:r>
              <a:rPr lang="bn-IN" sz="2400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লো</a:t>
            </a:r>
            <a:r>
              <a:rPr lang="en-US" sz="2400" dirty="0" err="1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কটি</a:t>
            </a:r>
            <a:r>
              <a:rPr lang="bn-IN" sz="24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মাথায়</a:t>
            </a:r>
            <a:r>
              <a:rPr lang="en-US" sz="2400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2400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বোঝা নিয়ে দাড়িয়ে আছে</a:t>
            </a:r>
            <a:r>
              <a:rPr lang="en-US" sz="2400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2400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411" y="1010957"/>
            <a:ext cx="2871989" cy="3663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6535794" y="4952712"/>
            <a:ext cx="2182824" cy="461665"/>
          </a:xfrm>
          <a:prstGeom prst="rect">
            <a:avLst/>
          </a:prstGeom>
          <a:solidFill>
            <a:srgbClr val="DB1BB6"/>
          </a:solidFill>
          <a:ln w="1270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bn-IN" sz="2400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দুইজন ফুটবল খেলছে </a:t>
            </a:r>
            <a:endParaRPr lang="en-US" sz="2400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Pentagon 6"/>
          <p:cNvSpPr/>
          <p:nvPr/>
        </p:nvSpPr>
        <p:spPr>
          <a:xfrm>
            <a:off x="381775" y="381000"/>
            <a:ext cx="2919486" cy="581299"/>
          </a:xfrm>
          <a:prstGeom prst="homePlate">
            <a:avLst>
              <a:gd name="adj" fmla="val 63130"/>
            </a:avLst>
          </a:prstGeom>
          <a:solidFill>
            <a:srgbClr val="00B050"/>
          </a:solidFill>
          <a:ln w="28575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IN" sz="4000" b="1" i="0" u="none" strike="noStrike" kern="0" cap="none" spc="0" normalizeH="0" baseline="0" noProof="0" dirty="0" smtClean="0">
                <a:ln>
                  <a:solidFill>
                    <a:srgbClr val="00B0F0"/>
                  </a:solidFill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BD" sz="4000" b="1" i="0" u="sng" strike="noStrike" kern="0" cap="none" spc="0" normalizeH="0" baseline="0" noProof="0" dirty="0" smtClean="0">
                <a:ln>
                  <a:solidFill>
                    <a:srgbClr val="00B0F0"/>
                  </a:solidFill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  <a:sym typeface="Wingdings"/>
              </a:rPr>
              <a:t>চিন্তা </a:t>
            </a:r>
            <a:r>
              <a:rPr kumimoji="0" lang="bn-BD" sz="4000" b="1" i="0" u="sng" strike="noStrike" kern="0" cap="none" spc="0" normalizeH="0" baseline="0" noProof="0" dirty="0">
                <a:ln>
                  <a:solidFill>
                    <a:srgbClr val="00B0F0"/>
                  </a:solidFill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NikoshBAN" pitchFamily="2" charset="0"/>
                <a:ea typeface="+mn-ea"/>
                <a:cs typeface="NikoshBAN" pitchFamily="2" charset="0"/>
                <a:sym typeface="Wingdings"/>
              </a:rPr>
              <a:t>করে বল</a:t>
            </a:r>
            <a:endParaRPr kumimoji="0" lang="en-US" sz="4000" b="1" i="0" u="sng" strike="noStrike" kern="0" cap="none" spc="0" normalizeH="0" baseline="0" noProof="0" dirty="0">
              <a:ln>
                <a:solidFill>
                  <a:srgbClr val="00B0F0"/>
                </a:solidFill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NikoshBAN" pitchFamily="2" charset="0"/>
              <a:ea typeface="+mn-ea"/>
              <a:cs typeface="NikoshBAN" pitchFamily="2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solidFill>
                  <a:srgbClr val="00B0F0"/>
                </a:solidFill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NikoshBAN" panose="02000000000000000000" pitchFamily="2" charset="0"/>
              <a:ea typeface="+mn-ea"/>
              <a:cs typeface="NikoshBAN" panose="02000000000000000000" pitchFamily="2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2665273" y="5534317"/>
            <a:ext cx="5541034" cy="1009929"/>
          </a:xfrm>
          <a:prstGeom prst="rightArrow">
            <a:avLst>
              <a:gd name="adj1" fmla="val 50000"/>
              <a:gd name="adj2" fmla="val 42758"/>
            </a:avLst>
          </a:prstGeom>
          <a:blipFill>
            <a:blip r:embed="rId4"/>
            <a:tile tx="0" ty="0" sx="100000" sy="100000" flip="none" algn="tl"/>
          </a:blipFill>
          <a:ln w="381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IN" sz="3600" b="0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IN" sz="3600" b="0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চিত্রগুলো </a:t>
            </a:r>
            <a:r>
              <a:rPr kumimoji="0" lang="bn-IN" sz="36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দেখে কী মনে হচ্ছে ? </a:t>
            </a:r>
            <a:r>
              <a:rPr kumimoji="0" lang="en-US" sz="36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NikoshBAN" panose="02000000000000000000" pitchFamily="2" charset="0"/>
              <a:ea typeface="+mn-ea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775" y="3446257"/>
            <a:ext cx="363538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bn-IN" sz="3600" b="1" dirty="0" smtClean="0">
                <a:ln>
                  <a:solidFill>
                    <a:srgbClr val="DB1BB6"/>
                  </a:solidFill>
                </a:ln>
                <a:solidFill>
                  <a:srgbClr val="DB1BB6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১</a:t>
            </a:r>
            <a:endParaRPr lang="en-US" sz="3600" b="1" dirty="0">
              <a:ln>
                <a:solidFill>
                  <a:srgbClr val="DB1BB6"/>
                </a:solidFill>
              </a:ln>
              <a:solidFill>
                <a:srgbClr val="DB1BB6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54021" y="3769444"/>
            <a:ext cx="363538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bn-IN" sz="36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২</a:t>
            </a:r>
            <a:endParaRPr lang="en-US" sz="36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54025" y="3718335"/>
            <a:ext cx="363538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bn-IN" sz="36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৩</a:t>
            </a:r>
            <a:endParaRPr lang="en-US" sz="36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2005931" y="5534317"/>
            <a:ext cx="6200376" cy="1109773"/>
          </a:xfrm>
          <a:prstGeom prst="rightArrow">
            <a:avLst>
              <a:gd name="adj1" fmla="val 50000"/>
              <a:gd name="adj2" fmla="val 41143"/>
            </a:avLst>
          </a:prstGeom>
          <a:pattFill prst="divot">
            <a:fgClr>
              <a:srgbClr val="DB1BB6"/>
            </a:fgClr>
            <a:bgClr>
              <a:sysClr val="window" lastClr="FFFFFF"/>
            </a:bgClr>
          </a:pattFill>
          <a:ln w="381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IN" sz="3600" b="0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IN" sz="3600" b="0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প্রত্যেকটি চিত্রই কাজ করা  </a:t>
            </a:r>
            <a:r>
              <a:rPr kumimoji="0" lang="bn-IN" sz="36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মনে হচ্ছে ? </a:t>
            </a:r>
            <a:r>
              <a:rPr kumimoji="0" lang="en-US" sz="3600" b="0" i="0" u="none" strike="noStrike" kern="0" cap="none" spc="0" normalizeH="0" baseline="0" noProof="0" dirty="0">
                <a:ln w="0"/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NikoshBAN" panose="02000000000000000000" pitchFamily="2" charset="0"/>
              <a:ea typeface="+mn-ea"/>
              <a:cs typeface="NikoshBAN" panose="02000000000000000000" pitchFamily="2" charset="0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1064041" y="5534316"/>
            <a:ext cx="7242523" cy="1109773"/>
          </a:xfrm>
          <a:prstGeom prst="rightArrow">
            <a:avLst>
              <a:gd name="adj1" fmla="val 50000"/>
              <a:gd name="adj2" fmla="val 50065"/>
            </a:avLst>
          </a:prstGeom>
          <a:pattFill prst="dashHorz">
            <a:fgClr>
              <a:srgbClr val="5B9BD5">
                <a:lumMod val="60000"/>
                <a:lumOff val="40000"/>
              </a:srgbClr>
            </a:fgClr>
            <a:bgClr>
              <a:sysClr val="window" lastClr="FFFFFF"/>
            </a:bgClr>
          </a:pattFill>
          <a:ln w="381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IN" sz="3600" b="0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IN" sz="2800" b="0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কিন্তু বিজ্ঞানের ভাষায় কাজের একটি সুনির্দিষ্ট অর্থ আছে। </a:t>
            </a:r>
            <a:r>
              <a:rPr kumimoji="0" lang="en-US" sz="2800" b="0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endParaRPr kumimoji="0" lang="en-US" sz="2800" b="0" i="0" u="none" strike="noStrike" kern="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NikoshBAN" panose="02000000000000000000" pitchFamily="2" charset="0"/>
              <a:ea typeface="+mn-ea"/>
              <a:cs typeface="NikoshBAN" panose="02000000000000000000" pitchFamily="2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NikoshBAN" panose="02000000000000000000" pitchFamily="2" charset="0"/>
              <a:ea typeface="+mn-ea"/>
              <a:cs typeface="NikoshBAN" panose="02000000000000000000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584" y="996321"/>
            <a:ext cx="2684048" cy="376139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5" name="Right Arrow 14"/>
          <p:cNvSpPr/>
          <p:nvPr/>
        </p:nvSpPr>
        <p:spPr>
          <a:xfrm>
            <a:off x="297366" y="5414360"/>
            <a:ext cx="8024715" cy="1229712"/>
          </a:xfrm>
          <a:prstGeom prst="rightArrow">
            <a:avLst>
              <a:gd name="adj1" fmla="val 50000"/>
              <a:gd name="adj2" fmla="val 43125"/>
            </a:avLst>
          </a:prstGeom>
          <a:pattFill prst="dashHorz">
            <a:fgClr>
              <a:srgbClr val="5B9BD5">
                <a:lumMod val="60000"/>
                <a:lumOff val="40000"/>
              </a:srgbClr>
            </a:fgClr>
            <a:bgClr>
              <a:sysClr val="window" lastClr="FFFFFF"/>
            </a:bgClr>
          </a:pattFill>
          <a:ln w="381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IN" sz="3600" b="0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IN" sz="2400" b="0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কাজ তখনই হবে যখন কোন বস্তুর উপর বল প্রয়োগে তার অবস্থানের পরিবর্তন হবে। </a:t>
            </a:r>
            <a:r>
              <a:rPr kumimoji="0" lang="en-US" sz="2400" b="0" i="0" u="none" strike="noStrike" kern="0" cap="none" spc="0" normalizeH="0" baseline="0" noProof="0" dirty="0" smtClean="0">
                <a:ln w="0"/>
                <a:solidFill>
                  <a:prstClr val="black"/>
                </a:solidFill>
                <a:effectLst/>
                <a:uLnTx/>
                <a:uFillTx/>
                <a:latin typeface="NikoshBAN" panose="02000000000000000000" pitchFamily="2" charset="0"/>
                <a:ea typeface="+mn-ea"/>
                <a:cs typeface="NikoshBAN" panose="02000000000000000000" pitchFamily="2" charset="0"/>
              </a:rPr>
              <a:t> </a:t>
            </a:r>
            <a:endParaRPr kumimoji="0" lang="en-US" sz="2400" b="0" i="0" u="none" strike="noStrike" kern="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NikoshBAN" panose="02000000000000000000" pitchFamily="2" charset="0"/>
              <a:ea typeface="+mn-ea"/>
              <a:cs typeface="NikoshBAN" panose="02000000000000000000" pitchFamily="2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 w="0"/>
              <a:solidFill>
                <a:prstClr val="black"/>
              </a:solidFill>
              <a:effectLst/>
              <a:uLnTx/>
              <a:uFillTx/>
              <a:latin typeface="NikoshBAN" panose="02000000000000000000" pitchFamily="2" charset="0"/>
              <a:ea typeface="+mn-ea"/>
              <a:cs typeface="NikoshBAN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01261" y="3722547"/>
            <a:ext cx="363538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bn-IN" sz="36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২</a:t>
            </a:r>
            <a:endParaRPr lang="en-US" sz="3600" b="1" dirty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565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8" grpId="0" animBg="1"/>
      <p:bldP spid="8" grpId="1" animBg="1"/>
      <p:bldP spid="12" grpId="0" animBg="1"/>
      <p:bldP spid="12" grpId="1" animBg="1"/>
      <p:bldP spid="13" grpId="0" animBg="1"/>
      <p:bldP spid="13" grpId="1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266700"/>
            <a:ext cx="8534401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0000" y="457200"/>
            <a:ext cx="4953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b="1" dirty="0" err="1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আজকের</a:t>
            </a:r>
            <a:r>
              <a:rPr lang="en-US" sz="4800" b="1" dirty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4800" b="1" dirty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sz="4800" b="1" dirty="0" err="1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শিরোনাম</a:t>
            </a:r>
            <a:r>
              <a:rPr lang="en-US" sz="4800" b="1" dirty="0">
                <a:ln w="17780" cmpd="sng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5321334" y="1409700"/>
            <a:ext cx="1930337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n-IN" sz="9600" b="0" i="0" u="none" strike="noStrike" kern="0" cap="none" spc="0" normalizeH="0" baseline="0" noProof="0" dirty="0" smtClean="0">
                <a:ln>
                  <a:noFill/>
                </a:ln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uLnTx/>
                <a:uFillTx/>
                <a:latin typeface="NikoshBAN" panose="02000000000000000000" pitchFamily="2" charset="0"/>
                <a:cs typeface="NikoshBAN" panose="02000000000000000000" pitchFamily="2" charset="0"/>
              </a:rPr>
              <a:t>কাজ</a:t>
            </a: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000039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6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266700"/>
            <a:ext cx="8534401" cy="628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04800"/>
            <a:ext cx="4648200" cy="318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395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68" y="1010978"/>
            <a:ext cx="2607776" cy="3663969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3" name="TextBox 2"/>
          <p:cNvSpPr txBox="1"/>
          <p:nvPr/>
        </p:nvSpPr>
        <p:spPr>
          <a:xfrm>
            <a:off x="340061" y="4925130"/>
            <a:ext cx="2037522" cy="461665"/>
          </a:xfrm>
          <a:prstGeom prst="rect">
            <a:avLst/>
          </a:prstGeom>
          <a:solidFill>
            <a:srgbClr val="DB1BB6"/>
          </a:solidFill>
          <a:ln w="1270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বালকটি</a:t>
            </a:r>
            <a:r>
              <a:rPr lang="en-US" sz="2400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বই</a:t>
            </a:r>
            <a:r>
              <a:rPr lang="en-US" sz="2400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পড়ছে</a:t>
            </a:r>
            <a:r>
              <a:rPr lang="en-US" sz="2400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2400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79338" y="4939198"/>
            <a:ext cx="3982599" cy="461665"/>
          </a:xfrm>
          <a:prstGeom prst="rect">
            <a:avLst/>
          </a:prstGeom>
          <a:solidFill>
            <a:srgbClr val="DB1BB6"/>
          </a:solidFill>
          <a:ln w="1270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</a:bodyPr>
          <a:lstStyle/>
          <a:p>
            <a:r>
              <a:rPr lang="bn-IN" sz="2400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লো</a:t>
            </a:r>
            <a:r>
              <a:rPr lang="en-US" sz="2400" dirty="0" err="1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কটি</a:t>
            </a:r>
            <a:r>
              <a:rPr lang="bn-IN" sz="2400" dirty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মাথায়</a:t>
            </a:r>
            <a:r>
              <a:rPr lang="en-US" sz="2400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2400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বোঝা নিয়ে দাড়িয়ে আছে</a:t>
            </a:r>
            <a:r>
              <a:rPr lang="en-US" sz="2400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2400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411" y="1010957"/>
            <a:ext cx="2871989" cy="3663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6535794" y="4952712"/>
            <a:ext cx="2182824" cy="461665"/>
          </a:xfrm>
          <a:prstGeom prst="rect">
            <a:avLst/>
          </a:prstGeom>
          <a:solidFill>
            <a:srgbClr val="DB1BB6"/>
          </a:solidFill>
          <a:ln w="12700"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bn-IN" sz="2400" dirty="0" smtClean="0"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দুইজন ফুটবল খেলছে </a:t>
            </a:r>
            <a:endParaRPr lang="en-US" sz="2400" dirty="0"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7" name="Pentagon 6"/>
          <p:cNvSpPr/>
          <p:nvPr/>
        </p:nvSpPr>
        <p:spPr>
          <a:xfrm>
            <a:off x="381775" y="381000"/>
            <a:ext cx="2919486" cy="581299"/>
          </a:xfrm>
          <a:prstGeom prst="homePlate">
            <a:avLst>
              <a:gd name="adj" fmla="val 63130"/>
            </a:avLst>
          </a:prstGeom>
          <a:solidFill>
            <a:srgbClr val="00B050"/>
          </a:solidFill>
          <a:ln w="28575" cap="flat" cmpd="sng" algn="ctr">
            <a:noFill/>
            <a:prstDash val="solid"/>
            <a:miter lim="800000"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bn-IN" sz="4000" b="1" kern="0" dirty="0" smtClean="0">
                <a:ln>
                  <a:solidFill>
                    <a:srgbClr val="00B0F0"/>
                  </a:solidFill>
                </a:ln>
                <a:solidFill>
                  <a:srgbClr val="E7E6E6">
                    <a:lumMod val="50000"/>
                  </a:srgbClr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  <a:p>
            <a:pPr algn="ctr"/>
            <a:r>
              <a:rPr lang="bn-BD" sz="4000" b="1" u="sng" kern="0" dirty="0" smtClean="0">
                <a:ln>
                  <a:solidFill>
                    <a:srgbClr val="00B0F0"/>
                  </a:solidFill>
                </a:ln>
                <a:solidFill>
                  <a:srgbClr val="E7E6E6">
                    <a:lumMod val="50000"/>
                  </a:srgbClr>
                </a:solidFill>
                <a:latin typeface="NikoshBAN" pitchFamily="2" charset="0"/>
                <a:cs typeface="NikoshBAN" pitchFamily="2" charset="0"/>
                <a:sym typeface="Wingdings"/>
              </a:rPr>
              <a:t>চিন্তা </a:t>
            </a:r>
            <a:r>
              <a:rPr lang="bn-BD" sz="4000" b="1" u="sng" kern="0" dirty="0">
                <a:ln>
                  <a:solidFill>
                    <a:srgbClr val="00B0F0"/>
                  </a:solidFill>
                </a:ln>
                <a:solidFill>
                  <a:srgbClr val="E7E6E6">
                    <a:lumMod val="50000"/>
                  </a:srgbClr>
                </a:solidFill>
                <a:latin typeface="NikoshBAN" pitchFamily="2" charset="0"/>
                <a:cs typeface="NikoshBAN" pitchFamily="2" charset="0"/>
                <a:sym typeface="Wingdings"/>
              </a:rPr>
              <a:t>করে বল</a:t>
            </a:r>
            <a:endParaRPr lang="en-US" sz="4000" b="1" u="sng" kern="0" dirty="0">
              <a:ln>
                <a:solidFill>
                  <a:srgbClr val="00B0F0"/>
                </a:solidFill>
              </a:ln>
              <a:solidFill>
                <a:srgbClr val="E7E6E6">
                  <a:lumMod val="50000"/>
                </a:srgbClr>
              </a:solidFill>
              <a:latin typeface="NikoshBAN" pitchFamily="2" charset="0"/>
              <a:cs typeface="NikoshBAN" pitchFamily="2" charset="0"/>
            </a:endParaRPr>
          </a:p>
          <a:p>
            <a:pPr algn="ctr"/>
            <a:endParaRPr lang="en-US" sz="4000" b="1" kern="0" dirty="0">
              <a:ln>
                <a:solidFill>
                  <a:srgbClr val="00B0F0"/>
                </a:solidFill>
              </a:ln>
              <a:solidFill>
                <a:srgbClr val="E7E6E6">
                  <a:lumMod val="50000"/>
                </a:srgbClr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2665273" y="5534317"/>
            <a:ext cx="5541034" cy="1009929"/>
          </a:xfrm>
          <a:prstGeom prst="rightArrow">
            <a:avLst>
              <a:gd name="adj1" fmla="val 50000"/>
              <a:gd name="adj2" fmla="val 42758"/>
            </a:avLst>
          </a:prstGeom>
          <a:blipFill>
            <a:blip r:embed="rId4"/>
            <a:tile tx="0" ty="0" sx="100000" sy="100000" flip="none" algn="tl"/>
          </a:blipFill>
          <a:ln w="381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bn-IN" sz="3600" kern="0" dirty="0" smtClean="0">
                <a:ln w="0"/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  <a:p>
            <a:pPr algn="ctr"/>
            <a:r>
              <a:rPr lang="bn-IN" sz="3600" kern="0" dirty="0" smtClean="0">
                <a:ln w="0"/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চিত্রগুলো </a:t>
            </a:r>
            <a:r>
              <a:rPr lang="bn-IN" sz="3600" kern="0" dirty="0">
                <a:ln w="0"/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দেখে কী মনে হচ্ছে ? </a:t>
            </a:r>
            <a:r>
              <a:rPr lang="en-US" sz="3600" kern="0" dirty="0">
                <a:ln w="0"/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  <a:p>
            <a:pPr algn="ctr"/>
            <a:endParaRPr lang="en-US" sz="3600" kern="0" dirty="0">
              <a:ln w="0"/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775" y="3446257"/>
            <a:ext cx="363538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bn-IN" sz="3600" b="1" dirty="0" smtClean="0">
                <a:ln>
                  <a:solidFill>
                    <a:srgbClr val="DB1BB6"/>
                  </a:solidFill>
                </a:ln>
                <a:solidFill>
                  <a:srgbClr val="DB1BB6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১</a:t>
            </a:r>
            <a:endParaRPr lang="en-US" sz="3600" b="1" dirty="0">
              <a:ln>
                <a:solidFill>
                  <a:srgbClr val="DB1BB6"/>
                </a:solidFill>
              </a:ln>
              <a:solidFill>
                <a:srgbClr val="DB1BB6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54021" y="3769444"/>
            <a:ext cx="363538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bn-IN" sz="36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২</a:t>
            </a:r>
            <a:endParaRPr lang="en-US" sz="36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54025" y="3718335"/>
            <a:ext cx="363538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bn-IN" sz="3600" b="1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৩</a:t>
            </a:r>
            <a:endParaRPr lang="en-US" sz="3600" b="1" dirty="0">
              <a:ln>
                <a:solidFill>
                  <a:srgbClr val="FFFF00"/>
                </a:solidFill>
              </a:ln>
              <a:solidFill>
                <a:srgbClr val="FFFF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2" name="Right Arrow 11"/>
          <p:cNvSpPr/>
          <p:nvPr/>
        </p:nvSpPr>
        <p:spPr>
          <a:xfrm>
            <a:off x="2005931" y="5534317"/>
            <a:ext cx="6200376" cy="1109773"/>
          </a:xfrm>
          <a:prstGeom prst="rightArrow">
            <a:avLst>
              <a:gd name="adj1" fmla="val 50000"/>
              <a:gd name="adj2" fmla="val 41143"/>
            </a:avLst>
          </a:prstGeom>
          <a:pattFill prst="divot">
            <a:fgClr>
              <a:srgbClr val="DB1BB6"/>
            </a:fgClr>
            <a:bgClr>
              <a:sysClr val="window" lastClr="FFFFFF"/>
            </a:bgClr>
          </a:pattFill>
          <a:ln w="381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bn-IN" sz="3600" kern="0" dirty="0" smtClean="0">
                <a:ln w="0"/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  <a:p>
            <a:pPr algn="ctr"/>
            <a:r>
              <a:rPr lang="bn-IN" sz="3600" kern="0" dirty="0" smtClean="0">
                <a:ln w="0"/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প্রত্যেকটি চিত্রই কাজ করা  </a:t>
            </a:r>
            <a:r>
              <a:rPr lang="bn-IN" sz="3600" kern="0" dirty="0">
                <a:ln w="0"/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মনে হচ্ছে ? </a:t>
            </a:r>
            <a:r>
              <a:rPr lang="en-US" sz="3600" kern="0" dirty="0">
                <a:ln w="0"/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  <a:p>
            <a:pPr algn="ctr"/>
            <a:endParaRPr lang="en-US" sz="3600" kern="0" dirty="0">
              <a:ln w="0"/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3" name="Right Arrow 12"/>
          <p:cNvSpPr/>
          <p:nvPr/>
        </p:nvSpPr>
        <p:spPr>
          <a:xfrm>
            <a:off x="1064041" y="5534316"/>
            <a:ext cx="7242523" cy="1109773"/>
          </a:xfrm>
          <a:prstGeom prst="rightArrow">
            <a:avLst>
              <a:gd name="adj1" fmla="val 50000"/>
              <a:gd name="adj2" fmla="val 50065"/>
            </a:avLst>
          </a:prstGeom>
          <a:pattFill prst="dashHorz">
            <a:fgClr>
              <a:srgbClr val="5B9BD5">
                <a:lumMod val="60000"/>
                <a:lumOff val="40000"/>
              </a:srgbClr>
            </a:fgClr>
            <a:bgClr>
              <a:sysClr val="window" lastClr="FFFFFF"/>
            </a:bgClr>
          </a:pattFill>
          <a:ln w="381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bn-IN" sz="3600" kern="0" dirty="0" smtClean="0">
                <a:ln w="0"/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  <a:p>
            <a:pPr algn="ctr"/>
            <a:r>
              <a:rPr lang="bn-IN" sz="2800" kern="0" dirty="0" smtClean="0">
                <a:ln w="0"/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কিন্তু বিজ্ঞানের ভাষায় কাজের একটি সুনির্দিষ্ট অর্থ আছে। </a:t>
            </a:r>
            <a:r>
              <a:rPr lang="en-US" sz="2800" kern="0" dirty="0" smtClean="0">
                <a:ln w="0"/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2800" kern="0" dirty="0">
              <a:ln w="0"/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endParaRPr lang="en-US" sz="3600" kern="0" dirty="0">
              <a:ln w="0"/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584" y="996321"/>
            <a:ext cx="2684048" cy="3761395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5" name="Right Arrow 14"/>
          <p:cNvSpPr/>
          <p:nvPr/>
        </p:nvSpPr>
        <p:spPr>
          <a:xfrm>
            <a:off x="297366" y="5414360"/>
            <a:ext cx="8024715" cy="1229712"/>
          </a:xfrm>
          <a:prstGeom prst="rightArrow">
            <a:avLst>
              <a:gd name="adj1" fmla="val 50000"/>
              <a:gd name="adj2" fmla="val 43125"/>
            </a:avLst>
          </a:prstGeom>
          <a:pattFill prst="dashHorz">
            <a:fgClr>
              <a:srgbClr val="5B9BD5">
                <a:lumMod val="60000"/>
                <a:lumOff val="40000"/>
              </a:srgbClr>
            </a:fgClr>
            <a:bgClr>
              <a:sysClr val="window" lastClr="FFFFFF"/>
            </a:bgClr>
          </a:pattFill>
          <a:ln w="38100" cap="flat" cmpd="sng" algn="ctr">
            <a:solidFill>
              <a:srgbClr val="00B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bn-IN" sz="3600" kern="0" dirty="0" smtClean="0">
                <a:ln w="0"/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</a:p>
          <a:p>
            <a:pPr algn="ctr"/>
            <a:r>
              <a:rPr lang="bn-IN" sz="2400" kern="0" dirty="0" smtClean="0">
                <a:ln w="0"/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কাজ তখনই হবে যখন কোন বস্তুর উপর বল প্রয়োগে তার অবস্থানের পরিবর্তন হবে। </a:t>
            </a:r>
            <a:r>
              <a:rPr lang="en-US" sz="2400" kern="0" dirty="0" smtClean="0">
                <a:ln w="0"/>
                <a:solidFill>
                  <a:prstClr val="black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2400" kern="0" dirty="0">
              <a:ln w="0"/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algn="ctr"/>
            <a:endParaRPr lang="en-US" sz="3600" kern="0" dirty="0">
              <a:ln w="0"/>
              <a:solidFill>
                <a:prstClr val="black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01261" y="3722547"/>
            <a:ext cx="363538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bn-IN" sz="3600" b="1" dirty="0" smtClean="0">
                <a:ln>
                  <a:solidFill>
                    <a:srgbClr val="C00000"/>
                  </a:solidFill>
                </a:ln>
                <a:solidFill>
                  <a:srgbClr val="C0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২</a:t>
            </a:r>
            <a:endParaRPr lang="en-US" sz="3600" b="1" dirty="0">
              <a:ln>
                <a:solidFill>
                  <a:srgbClr val="C00000"/>
                </a:solidFill>
              </a:ln>
              <a:solidFill>
                <a:srgbClr val="C0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074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1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8" grpId="0" animBg="1"/>
      <p:bldP spid="8" grpId="1" animBg="1"/>
      <p:bldP spid="12" grpId="0" animBg="1"/>
      <p:bldP spid="12" grpId="1" animBg="1"/>
      <p:bldP spid="13" grpId="0" animBg="1"/>
      <p:bldP spid="13" grpId="1" animBg="1"/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পরীক্ষ্ণ নং-১  অবতল দর্পণের সাহায্যেপ্রতিবিম্ব  সৃষ্টি ও প্রদর্শন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পরীক্ষ্ণ নং-১  অবতল দর্পণের সাহায্যেপ্রতিবিম্ব  সৃষ্টি ও প্রদর্শন" id="{5AD26271-7E8B-412F-B998-374A2D06F2BD}" vid="{9D11E509-C66A-4510-9E32-1F33D785C51C}"/>
    </a:ext>
  </a:extLst>
</a:theme>
</file>

<file path=ppt/theme/theme2.xml><?xml version="1.0" encoding="utf-8"?>
<a:theme xmlns:a="http://schemas.openxmlformats.org/drawingml/2006/main" name="2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ppt/theme/theme3.xml><?xml version="1.0" encoding="utf-8"?>
<a:theme xmlns:a="http://schemas.openxmlformats.org/drawingml/2006/main" name="1_পরীক্ষ্ণ নং-১  অবতল দর্পণের সাহায্যেপ্রতিবিম্ব  সৃষ্টি ও প্রদর্শন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পরীক্ষ্ণ নং-১  অবতল দর্পণের সাহায্যেপ্রতিবিম্ব  সৃষ্টি ও প্রদর্শন" id="{5AD26271-7E8B-412F-B998-374A2D06F2BD}" vid="{9D11E509-C66A-4510-9E32-1F33D785C51C}"/>
    </a:ext>
  </a:extLst>
</a:theme>
</file>

<file path=ppt/theme/theme4.xml><?xml version="1.0" encoding="utf-8"?>
<a:theme xmlns:a="http://schemas.openxmlformats.org/drawingml/2006/main" name="3_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AB946B"/>
      </a:accent1>
      <a:accent2>
        <a:srgbClr val="C04F32"/>
      </a:accent2>
      <a:accent3>
        <a:srgbClr val="DD8C3C"/>
      </a:accent3>
      <a:accent4>
        <a:srgbClr val="8E684C"/>
      </a:accent4>
      <a:accent5>
        <a:srgbClr val="CBAF62"/>
      </a:accent5>
      <a:accent6>
        <a:srgbClr val="803348"/>
      </a:accent6>
      <a:hlink>
        <a:srgbClr val="86724D"/>
      </a:hlink>
      <a:folHlink>
        <a:srgbClr val="B99E84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A2BEDC8B-F191-493B-BA33-0F4F800A89D3}"/>
    </a:ext>
  </a:extLst>
</a:theme>
</file>

<file path=ppt/theme/theme5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1942</TotalTime>
  <Words>752</Words>
  <Application>Microsoft Office PowerPoint</Application>
  <PresentationFormat>On-screen Show (4:3)</PresentationFormat>
  <Paragraphs>149</Paragraphs>
  <Slides>25</Slides>
  <Notes>7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44" baseType="lpstr">
      <vt:lpstr>Calibri Light</vt:lpstr>
      <vt:lpstr>Verdana</vt:lpstr>
      <vt:lpstr>Calibri</vt:lpstr>
      <vt:lpstr>Book Antiqua</vt:lpstr>
      <vt:lpstr>Wingdings 2</vt:lpstr>
      <vt:lpstr>Wingdings</vt:lpstr>
      <vt:lpstr>Arial</vt:lpstr>
      <vt:lpstr>Cambria Math</vt:lpstr>
      <vt:lpstr>Vrinda</vt:lpstr>
      <vt:lpstr>Times New Roman</vt:lpstr>
      <vt:lpstr>NikoshBAN</vt:lpstr>
      <vt:lpstr>Garamond</vt:lpstr>
      <vt:lpstr>Symbol</vt:lpstr>
      <vt:lpstr>পরীক্ষ্ণ নং-১  অবতল দর্পণের সাহায্যেপ্রতিবিম্ব  সৃষ্টি ও প্রদর্শন</vt:lpstr>
      <vt:lpstr>2_Organic</vt:lpstr>
      <vt:lpstr>1_পরীক্ষ্ণ নং-১  অবতল দর্পণের সাহায্যেপ্রতিবিম্ব  সৃষ্টি ও প্রদর্শন</vt:lpstr>
      <vt:lpstr>3_Organic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BANBEIS</dc:creator>
  <cp:lastModifiedBy>user</cp:lastModifiedBy>
  <cp:revision>358</cp:revision>
  <dcterms:created xsi:type="dcterms:W3CDTF">2006-08-16T00:00:00Z</dcterms:created>
  <dcterms:modified xsi:type="dcterms:W3CDTF">2024-12-03T15:53:32Z</dcterms:modified>
</cp:coreProperties>
</file>